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34"/>
  </p:notesMasterIdLst>
  <p:sldIdLst>
    <p:sldId id="257" r:id="rId5"/>
    <p:sldId id="285" r:id="rId6"/>
    <p:sldId id="333" r:id="rId7"/>
    <p:sldId id="323" r:id="rId8"/>
    <p:sldId id="286" r:id="rId9"/>
    <p:sldId id="287" r:id="rId10"/>
    <p:sldId id="288" r:id="rId11"/>
    <p:sldId id="289" r:id="rId12"/>
    <p:sldId id="290" r:id="rId13"/>
    <p:sldId id="291" r:id="rId14"/>
    <p:sldId id="363" r:id="rId15"/>
    <p:sldId id="321" r:id="rId16"/>
    <p:sldId id="299" r:id="rId17"/>
    <p:sldId id="301" r:id="rId18"/>
    <p:sldId id="362" r:id="rId19"/>
    <p:sldId id="294" r:id="rId20"/>
    <p:sldId id="369" r:id="rId21"/>
    <p:sldId id="365" r:id="rId22"/>
    <p:sldId id="355" r:id="rId23"/>
    <p:sldId id="366" r:id="rId24"/>
    <p:sldId id="354" r:id="rId25"/>
    <p:sldId id="344" r:id="rId26"/>
    <p:sldId id="353" r:id="rId27"/>
    <p:sldId id="368" r:id="rId28"/>
    <p:sldId id="367" r:id="rId29"/>
    <p:sldId id="341" r:id="rId30"/>
    <p:sldId id="318" r:id="rId31"/>
    <p:sldId id="281" r:id="rId32"/>
    <p:sldId id="343" r:id="rId33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844" autoAdjust="0"/>
    <p:restoredTop sz="94665"/>
  </p:normalViewPr>
  <p:slideViewPr>
    <p:cSldViewPr snapToGrid="0">
      <p:cViewPr varScale="1">
        <p:scale>
          <a:sx n="78" d="100"/>
          <a:sy n="78" d="100"/>
        </p:scale>
        <p:origin x="1253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presProps" Target="presProp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217831-313C-45D0-9FD4-1DFFA113C579}" type="datetimeFigureOut">
              <a:rPr lang="en-US" smtClean="0"/>
              <a:t>7/16/2024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73575"/>
            <a:ext cx="5607050" cy="36607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0F0D4C-9D67-4D43-BCF0-EDBD6B9068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11147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0F0D4C-9D67-4D43-BCF0-EDBD6B9068C6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60198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0DE951-A7A5-3CAB-FB25-A4C6F483BDF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AFA6760-856E-31A4-2EC4-17BC281DBAB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28336C-A480-BF55-76D9-6C2F826E58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175ACE-60C5-2149-AAC6-7078952DA1CF}" type="datetimeFigureOut">
              <a:rPr lang="en-US" smtClean="0"/>
              <a:t>7/16/2024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8C1A86-A4F2-3517-9955-54818C708C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3062F0-6E20-D080-AE18-3286108557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2176D4-E9FA-6340-A818-D76103E9EE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80217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B072EC-DCF3-2E3B-2046-35D86E84FE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E4DE6E-0DFE-0C48-991A-47858064EC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8D2476-BA03-7724-3584-CB1302246D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175ACE-60C5-2149-AAC6-7078952DA1CF}" type="datetimeFigureOut">
              <a:rPr lang="en-US" smtClean="0"/>
              <a:t>7/16/2024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BAB04A-0052-924E-35AA-CAED80DCDD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B3B01C-8B5C-B71A-9F76-9C2CEEA1D7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2176D4-E9FA-6340-A818-D76103E9EE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18868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86603E-57D8-8C64-0ABA-26713FC824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51B176A-5EE9-8C3D-481E-4FE52EBA29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4F2526-F1D3-06A2-2B0D-01920DD95F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175ACE-60C5-2149-AAC6-7078952DA1CF}" type="datetimeFigureOut">
              <a:rPr lang="en-US" smtClean="0"/>
              <a:t>7/16/2024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2B6FF8-3B8D-F5C0-DCD1-ED0AFAA41D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0C3139-CF78-B01B-D66B-811F74309E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2176D4-E9FA-6340-A818-D76103E9EE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37197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834361-31B1-5658-877F-9166075D5F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C242D8-75C8-0626-BD84-5633EE191DB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5A68D01-EBD0-761A-5EB9-DDD265831CA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0B7453C-16D3-6370-414B-7DA2B94205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175ACE-60C5-2149-AAC6-7078952DA1CF}" type="datetimeFigureOut">
              <a:rPr lang="en-US" smtClean="0"/>
              <a:t>7/16/2024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FE517A1-2E4E-B0BD-2FC1-E869E3F0E3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51EE0E4-97FC-882C-D7C6-80F675FF74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2176D4-E9FA-6340-A818-D76103E9EE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11373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62DFB2-D137-3D01-C489-86710DB54A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69A4BDB-632F-2C42-B73E-155D1E8296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EE0BDBA-E98F-0185-A6EE-5191344D9D5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61C916C-2368-4835-F577-9933078A866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E197384-F9AC-9373-8D76-EFA3867856E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8B06C02-795D-75FD-BDAF-52B115EEE2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175ACE-60C5-2149-AAC6-7078952DA1CF}" type="datetimeFigureOut">
              <a:rPr lang="en-US" smtClean="0"/>
              <a:t>7/16/2024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BA2D008-5FB6-1165-207C-310D9B4CD3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D6D414F-CF78-AC0C-05F7-6A8EFC95B1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2176D4-E9FA-6340-A818-D76103E9EE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14818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A72B15-51FF-057C-E93F-E96A0AEF81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EB291F9-74AD-C706-EB06-7ED14C13D5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175ACE-60C5-2149-AAC6-7078952DA1CF}" type="datetimeFigureOut">
              <a:rPr lang="en-US" smtClean="0"/>
              <a:t>7/16/2024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A92AEE3-34E2-5028-2512-5D3195F0A1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746C28B-CE0B-96C9-DB4A-C757ACDFDE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2176D4-E9FA-6340-A818-D76103E9EE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74649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B9E9F1E-3D26-C6D6-218E-6E3BAD23BA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175ACE-60C5-2149-AAC6-7078952DA1CF}" type="datetimeFigureOut">
              <a:rPr lang="en-US" smtClean="0"/>
              <a:t>7/16/2024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7DB9399-62A5-D4CB-A1BC-6BE6FB1168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600DEB3-5894-0051-FE72-E7A552CEF8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2176D4-E9FA-6340-A818-D76103E9EE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734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36E3ED-001C-F4C2-5583-F4D9D8698E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4D7166-8C03-BB88-0EDD-1724FA95CD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C7F5CD-D97D-0463-78A8-BEB7B53D07F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180D814-DA81-B2F2-ABEA-BC49320EB3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175ACE-60C5-2149-AAC6-7078952DA1CF}" type="datetimeFigureOut">
              <a:rPr lang="en-US" smtClean="0"/>
              <a:t>7/16/2024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9392CA6-ABD4-9BD8-ABA7-AA76AE5BEC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416FBFB-B1C5-AAE6-4D3C-446B649E4E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2176D4-E9FA-6340-A818-D76103E9EE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37538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31502C-16CC-ADA7-443C-ABF51CF5D1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53CBA4E-1238-A8AD-73B9-B09DEF27725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641FE4-C25A-DF77-459A-FE97B585496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92538C3-42AE-293F-FA0B-6F85B1B726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175ACE-60C5-2149-AAC6-7078952DA1CF}" type="datetimeFigureOut">
              <a:rPr lang="en-US" smtClean="0"/>
              <a:t>7/16/2024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1942D4F-FEEF-CCF3-6C53-BCA34DBB2E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5159F32-2C67-D493-47A1-9F557F4ED0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2176D4-E9FA-6340-A818-D76103E9EE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97611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1BF8DE-121E-0826-595A-8A9694C369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A667429-008F-E11B-EECA-C39B404DB68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2645EE-E6A2-0CD2-2EBA-072E5FE9FC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175ACE-60C5-2149-AAC6-7078952DA1CF}" type="datetimeFigureOut">
              <a:rPr lang="en-US" smtClean="0"/>
              <a:t>7/16/2024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5B8B43-DF20-5F4C-EA10-A95948996E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3039A0-F4EB-4C92-E5DF-718B57D47B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2176D4-E9FA-6340-A818-D76103E9EE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67624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A0AE46E-84BF-1B88-96D4-581CFAF8F5A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5AD1DFD-DCA9-50C9-86A6-2EDF11EC9DE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D4CEB1-61E1-5C3C-A069-5AFF345292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175ACE-60C5-2149-AAC6-7078952DA1CF}" type="datetimeFigureOut">
              <a:rPr lang="en-US" smtClean="0"/>
              <a:t>7/16/2024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6FB230-2C84-20BA-0C5A-0FFD7D7C11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78E7A6-4307-2BFE-EF71-3789CB1ED0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2176D4-E9FA-6340-A818-D76103E9EE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64903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2DF6DD0-82C2-13F7-18CB-3BE3E7A435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E349D7E-9546-FA07-AB58-0BB2761904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B8450D-98CD-0FA1-0774-5DCAC82A934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175ACE-60C5-2149-AAC6-7078952DA1CF}" type="datetimeFigureOut">
              <a:rPr lang="en-US" smtClean="0"/>
              <a:t>7/16/2024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9BE8E1-FC71-87E3-15F1-3343091F7EA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44F4F2-1996-C5FB-8F54-314EBA51128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2176D4-E9FA-6340-A818-D76103E9EE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44057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2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355DE77-FE60-CF71-C080-2116E1260620}"/>
              </a:ext>
            </a:extLst>
          </p:cNvPr>
          <p:cNvSpPr txBox="1"/>
          <p:nvPr/>
        </p:nvSpPr>
        <p:spPr>
          <a:xfrm>
            <a:off x="6901543" y="3244334"/>
            <a:ext cx="5290457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rgbClr val="C00000"/>
                </a:solidFill>
              </a:rPr>
              <a:t>HARVARD</a:t>
            </a:r>
            <a:r>
              <a:rPr lang="en-US" dirty="0"/>
              <a:t> 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SCIENCE CENTER </a:t>
            </a:r>
            <a:r>
              <a:rPr lang="en-US" dirty="0"/>
              <a:t>TOWNHALL</a:t>
            </a:r>
          </a:p>
          <a:p>
            <a:pPr algn="r"/>
            <a:r>
              <a:rPr lang="en-US" sz="1600" dirty="0">
                <a:solidFill>
                  <a:schemeClr val="bg1">
                    <a:lumMod val="75000"/>
                  </a:schemeClr>
                </a:solidFill>
              </a:rPr>
              <a:t>July 16</a:t>
            </a:r>
            <a:r>
              <a:rPr lang="en-US" sz="1600" baseline="30000" dirty="0">
                <a:solidFill>
                  <a:schemeClr val="bg1">
                    <a:lumMod val="75000"/>
                  </a:schemeClr>
                </a:solidFill>
              </a:rPr>
              <a:t>th</a:t>
            </a:r>
            <a:r>
              <a:rPr lang="en-US" sz="1600" dirty="0">
                <a:solidFill>
                  <a:schemeClr val="bg1">
                    <a:lumMod val="75000"/>
                  </a:schemeClr>
                </a:solidFill>
              </a:rPr>
              <a:t> and 17</a:t>
            </a:r>
            <a:r>
              <a:rPr lang="en-US" sz="1600" baseline="30000" dirty="0">
                <a:solidFill>
                  <a:schemeClr val="bg1">
                    <a:lumMod val="75000"/>
                  </a:schemeClr>
                </a:solidFill>
              </a:rPr>
              <a:t>th</a:t>
            </a:r>
            <a:r>
              <a:rPr lang="en-US" sz="1600" dirty="0">
                <a:solidFill>
                  <a:schemeClr val="bg1">
                    <a:lumMod val="75000"/>
                  </a:schemeClr>
                </a:solidFill>
              </a:rPr>
              <a:t>, 2024 </a:t>
            </a:r>
          </a:p>
        </p:txBody>
      </p:sp>
    </p:spTree>
    <p:extLst>
      <p:ext uri="{BB962C8B-B14F-4D97-AF65-F5344CB8AC3E}">
        <p14:creationId xmlns:p14="http://schemas.microsoft.com/office/powerpoint/2010/main" val="39413206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C5C68F4-F062-FE38-9300-F04740616264}"/>
              </a:ext>
            </a:extLst>
          </p:cNvPr>
          <p:cNvSpPr txBox="1"/>
          <p:nvPr/>
        </p:nvSpPr>
        <p:spPr>
          <a:xfrm>
            <a:off x="10681398" y="3244334"/>
            <a:ext cx="15106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rgbClr val="C00000"/>
                </a:solidFill>
              </a:rPr>
              <a:t>AGENDA</a:t>
            </a:r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E391681-6203-DF3D-84D0-3C918CDD8F9F}"/>
              </a:ext>
            </a:extLst>
          </p:cNvPr>
          <p:cNvSpPr txBox="1"/>
          <p:nvPr/>
        </p:nvSpPr>
        <p:spPr>
          <a:xfrm>
            <a:off x="3790534" y="2182505"/>
            <a:ext cx="4610932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effectLst/>
                <a:latin typeface="Helvetica" pitchFamily="2" charset="0"/>
              </a:rPr>
              <a:t>Project Updates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Helvetica" pitchFamily="2" charset="0"/>
              </a:rPr>
              <a:t>Expectations over the next month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Helvetica" pitchFamily="2" charset="0"/>
              </a:rPr>
              <a:t>Progress Photos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Helvetica" pitchFamily="2" charset="0"/>
              </a:rPr>
              <a:t>Crane Pick Schedule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effectLst/>
                <a:latin typeface="Helvetica" pitchFamily="2" charset="0"/>
              </a:rPr>
              <a:t>Website &amp; Notifications Reminder!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Helvetica" pitchFamily="2" charset="0"/>
              </a:rPr>
              <a:t>Q&amp;A</a:t>
            </a:r>
            <a:endParaRPr lang="en-US" dirty="0">
              <a:effectLst/>
              <a:latin typeface="Helvetic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40189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20FE131-3759-6A8F-7CED-73264C62B61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658469" y="0"/>
            <a:ext cx="8875057" cy="6857999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793835E8-B07B-EDD0-4342-1F30579D310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658471" y="1"/>
            <a:ext cx="8875057" cy="685799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13E817A-AF91-0C7B-FFB4-E10496C6182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1658472" y="57152"/>
            <a:ext cx="8875054" cy="6857996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740A9AE1-9E41-35D0-5B06-DDB85A164BB8}"/>
              </a:ext>
            </a:extLst>
          </p:cNvPr>
          <p:cNvGrpSpPr/>
          <p:nvPr/>
        </p:nvGrpSpPr>
        <p:grpSpPr>
          <a:xfrm>
            <a:off x="1517073" y="545523"/>
            <a:ext cx="9157850" cy="5824104"/>
            <a:chOff x="1517073" y="545523"/>
            <a:chExt cx="9157850" cy="5824104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FD743094-7BF3-9ABE-1264-BADCDAF53C9E}"/>
                </a:ext>
              </a:extLst>
            </p:cNvPr>
            <p:cNvSpPr/>
            <p:nvPr/>
          </p:nvSpPr>
          <p:spPr>
            <a:xfrm>
              <a:off x="1517073" y="602673"/>
              <a:ext cx="162178" cy="57669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72A292F8-9673-A944-8FB9-FAA085A46869}"/>
                </a:ext>
              </a:extLst>
            </p:cNvPr>
            <p:cNvSpPr/>
            <p:nvPr/>
          </p:nvSpPr>
          <p:spPr>
            <a:xfrm>
              <a:off x="10512745" y="545523"/>
              <a:ext cx="162178" cy="57669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" name="Rectangle 5">
            <a:extLst>
              <a:ext uri="{FF2B5EF4-FFF2-40B4-BE49-F238E27FC236}">
                <a16:creationId xmlns:a16="http://schemas.microsoft.com/office/drawing/2014/main" id="{455B8B7E-CFD6-A8FA-0B73-BCD712E560AC}"/>
              </a:ext>
            </a:extLst>
          </p:cNvPr>
          <p:cNvSpPr/>
          <p:nvPr/>
        </p:nvSpPr>
        <p:spPr>
          <a:xfrm>
            <a:off x="8133347" y="5183291"/>
            <a:ext cx="2460487" cy="165073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D291F3E-4114-97DB-EAFE-6976B2AA3EF5}"/>
              </a:ext>
            </a:extLst>
          </p:cNvPr>
          <p:cNvSpPr/>
          <p:nvPr/>
        </p:nvSpPr>
        <p:spPr>
          <a:xfrm>
            <a:off x="10088380" y="0"/>
            <a:ext cx="586543" cy="314793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64CB94C-F84E-3288-85BB-9A7EF7D8C95D}"/>
              </a:ext>
            </a:extLst>
          </p:cNvPr>
          <p:cNvSpPr/>
          <p:nvPr/>
        </p:nvSpPr>
        <p:spPr>
          <a:xfrm>
            <a:off x="1679250" y="5021705"/>
            <a:ext cx="2460487" cy="183629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BCFFDE2-0D3D-9B5A-CA60-B7BF5FA9238D}"/>
              </a:ext>
            </a:extLst>
          </p:cNvPr>
          <p:cNvSpPr txBox="1"/>
          <p:nvPr/>
        </p:nvSpPr>
        <p:spPr>
          <a:xfrm>
            <a:off x="293540" y="6212387"/>
            <a:ext cx="63907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Basement, 1</a:t>
            </a:r>
            <a:r>
              <a:rPr lang="en-US" b="1" baseline="30000" dirty="0"/>
              <a:t>st</a:t>
            </a:r>
            <a:r>
              <a:rPr lang="en-US" b="1" dirty="0"/>
              <a:t> Fl, 2</a:t>
            </a:r>
            <a:r>
              <a:rPr lang="en-US" b="1" baseline="30000" dirty="0"/>
              <a:t>nd</a:t>
            </a:r>
            <a:r>
              <a:rPr lang="en-US" b="1" dirty="0"/>
              <a:t> Fl IMPACT SHOWN STARTING MAY 13TH</a:t>
            </a:r>
          </a:p>
        </p:txBody>
      </p:sp>
    </p:spTree>
    <p:extLst>
      <p:ext uri="{BB962C8B-B14F-4D97-AF65-F5344CB8AC3E}">
        <p14:creationId xmlns:p14="http://schemas.microsoft.com/office/powerpoint/2010/main" val="2284664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46E35EEA-4F91-7463-7578-D0E97724423B}"/>
              </a:ext>
            </a:extLst>
          </p:cNvPr>
          <p:cNvCxnSpPr>
            <a:cxnSpLocks/>
          </p:cNvCxnSpPr>
          <p:nvPr/>
        </p:nvCxnSpPr>
        <p:spPr>
          <a:xfrm>
            <a:off x="4978740" y="288890"/>
            <a:ext cx="0" cy="628022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>
            <a:extLst>
              <a:ext uri="{FF2B5EF4-FFF2-40B4-BE49-F238E27FC236}">
                <a16:creationId xmlns:a16="http://schemas.microsoft.com/office/drawing/2014/main" id="{CEDF217C-81F3-E334-1DC2-6D196A57C9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150" y="505200"/>
            <a:ext cx="12116850" cy="6005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1762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B2A72B9-7506-47A7-6BD7-230B5B85649C}"/>
              </a:ext>
            </a:extLst>
          </p:cNvPr>
          <p:cNvSpPr txBox="1"/>
          <p:nvPr/>
        </p:nvSpPr>
        <p:spPr>
          <a:xfrm>
            <a:off x="2906486" y="575355"/>
            <a:ext cx="609797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>
                <a:effectLst/>
                <a:latin typeface="Helvetica" pitchFamily="2" charset="0"/>
              </a:rPr>
              <a:t>Science Center Project Update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0444737-CF89-3A82-5A08-6FA1394C5274}"/>
              </a:ext>
            </a:extLst>
          </p:cNvPr>
          <p:cNvSpPr txBox="1"/>
          <p:nvPr/>
        </p:nvSpPr>
        <p:spPr>
          <a:xfrm>
            <a:off x="7422062" y="2233795"/>
            <a:ext cx="3608438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7.     Electrical Infrastructure Project</a:t>
            </a:r>
          </a:p>
          <a:p>
            <a:pPr lvl="1"/>
            <a:endParaRPr lang="en-US" sz="1400" dirty="0"/>
          </a:p>
          <a:p>
            <a:r>
              <a:rPr lang="en-US" sz="1400" b="1" dirty="0"/>
              <a:t>8.     Teaching Labs Projects</a:t>
            </a:r>
          </a:p>
          <a:p>
            <a:endParaRPr lang="en-US" sz="1400" b="1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B2A485E-DC10-6130-B640-15F9F4A4B998}"/>
              </a:ext>
            </a:extLst>
          </p:cNvPr>
          <p:cNvSpPr txBox="1"/>
          <p:nvPr/>
        </p:nvSpPr>
        <p:spPr>
          <a:xfrm>
            <a:off x="2023510" y="2233795"/>
            <a:ext cx="2959510" cy="3447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sz="1400" b="1" dirty="0"/>
              <a:t>MAAB Restroom Projects</a:t>
            </a:r>
          </a:p>
          <a:p>
            <a:pPr marL="342900" indent="-342900">
              <a:buFont typeface="+mj-lt"/>
              <a:buAutoNum type="arabicPeriod"/>
            </a:pPr>
            <a:endParaRPr lang="en-US" sz="1400" dirty="0"/>
          </a:p>
          <a:p>
            <a:pPr marL="342900" indent="-342900">
              <a:buFont typeface="+mj-lt"/>
              <a:buAutoNum type="arabicPeriod"/>
            </a:pPr>
            <a:r>
              <a:rPr lang="en-US" sz="1400" b="1" dirty="0"/>
              <a:t>Arcade/Lobby Renovation</a:t>
            </a:r>
          </a:p>
          <a:p>
            <a:pPr marL="342900" indent="-342900">
              <a:buFont typeface="+mj-lt"/>
              <a:buAutoNum type="arabicPeriod"/>
            </a:pPr>
            <a:endParaRPr lang="en-US" sz="1400" dirty="0"/>
          </a:p>
          <a:p>
            <a:pPr marL="342900" indent="-342900">
              <a:buFont typeface="+mj-lt"/>
              <a:buAutoNum type="arabicPeriod"/>
            </a:pPr>
            <a:r>
              <a:rPr lang="en-US" sz="1400" b="1" dirty="0"/>
              <a:t>Lecture Hall Renovations</a:t>
            </a:r>
          </a:p>
          <a:p>
            <a:pPr marL="800100" lvl="1" indent="-342900">
              <a:buFont typeface="+mj-lt"/>
              <a:buAutoNum type="arabicPeriod"/>
            </a:pPr>
            <a:endParaRPr lang="en-US" sz="1400" dirty="0"/>
          </a:p>
          <a:p>
            <a:pPr marL="342900" indent="-342900">
              <a:buFont typeface="+mj-lt"/>
              <a:buAutoNum type="arabicPeriod"/>
            </a:pPr>
            <a:r>
              <a:rPr lang="en-US" sz="1400" b="1" dirty="0"/>
              <a:t>ESS Space Upgrades</a:t>
            </a:r>
          </a:p>
          <a:p>
            <a:pPr marL="342900" indent="-342900">
              <a:buFont typeface="+mj-lt"/>
              <a:buAutoNum type="arabicPeriod"/>
            </a:pPr>
            <a:endParaRPr lang="en-US" sz="1400" b="1" dirty="0"/>
          </a:p>
          <a:p>
            <a:pPr marL="342900" indent="-342900">
              <a:buFont typeface="+mj-lt"/>
              <a:buAutoNum type="arabicPeriod"/>
            </a:pPr>
            <a:r>
              <a:rPr lang="en-US" sz="1400" b="1" dirty="0"/>
              <a:t>221 Math Offices</a:t>
            </a:r>
          </a:p>
          <a:p>
            <a:pPr marL="342900" indent="-342900">
              <a:buFont typeface="+mj-lt"/>
              <a:buAutoNum type="arabicPeriod"/>
            </a:pPr>
            <a:endParaRPr lang="en-US" sz="1400" b="1" dirty="0"/>
          </a:p>
          <a:p>
            <a:pPr marL="342900" indent="-342900">
              <a:buFont typeface="+mj-lt"/>
              <a:buAutoNum type="arabicPeriod"/>
            </a:pPr>
            <a:r>
              <a:rPr lang="en-US" sz="1400" b="1" dirty="0"/>
              <a:t>Biology Space Renovation</a:t>
            </a:r>
          </a:p>
          <a:p>
            <a:pPr marL="342900" indent="-342900">
              <a:buFont typeface="+mj-lt"/>
              <a:buAutoNum type="arabicPeriod"/>
            </a:pPr>
            <a:endParaRPr lang="en-US" sz="1400" b="1" dirty="0"/>
          </a:p>
          <a:p>
            <a:endParaRPr lang="en-US" sz="1400" dirty="0"/>
          </a:p>
          <a:p>
            <a:pPr lvl="1"/>
            <a:endParaRPr lang="en-US" b="1" dirty="0"/>
          </a:p>
          <a:p>
            <a:endParaRPr 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1424686-0E63-1476-CAF8-18EDB017186B}"/>
              </a:ext>
            </a:extLst>
          </p:cNvPr>
          <p:cNvSpPr/>
          <p:nvPr/>
        </p:nvSpPr>
        <p:spPr>
          <a:xfrm>
            <a:off x="1795446" y="1420312"/>
            <a:ext cx="2719462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800" b="1" cap="none" spc="0" dirty="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  <a:effectLst/>
              </a:rPr>
              <a:t>Summer Projects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4E20D6F-BC2B-F63A-6D0E-8353BCABD63E}"/>
              </a:ext>
            </a:extLst>
          </p:cNvPr>
          <p:cNvSpPr/>
          <p:nvPr/>
        </p:nvSpPr>
        <p:spPr>
          <a:xfrm>
            <a:off x="6550947" y="1420312"/>
            <a:ext cx="4415889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8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Ongoing/Continued Projects</a:t>
            </a:r>
            <a:endParaRPr lang="en-US" sz="2800" b="1" cap="none" spc="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rgbClr val="C00000"/>
              </a:solid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934970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B2A72B9-7506-47A7-6BD7-230B5B85649C}"/>
              </a:ext>
            </a:extLst>
          </p:cNvPr>
          <p:cNvSpPr txBox="1"/>
          <p:nvPr/>
        </p:nvSpPr>
        <p:spPr>
          <a:xfrm>
            <a:off x="2906486" y="575355"/>
            <a:ext cx="609797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>
                <a:effectLst/>
                <a:latin typeface="Helvetica" pitchFamily="2" charset="0"/>
              </a:rPr>
              <a:t>Science Center Project Update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1A98F73-A038-01FB-0037-7B548856D29E}"/>
              </a:ext>
            </a:extLst>
          </p:cNvPr>
          <p:cNvSpPr/>
          <p:nvPr/>
        </p:nvSpPr>
        <p:spPr>
          <a:xfrm>
            <a:off x="6812782" y="3205424"/>
            <a:ext cx="2853732" cy="3341148"/>
          </a:xfrm>
          <a:prstGeom prst="rect">
            <a:avLst/>
          </a:prstGeom>
          <a:solidFill>
            <a:schemeClr val="bg1">
              <a:alpha val="81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9CD1540-3840-D092-9139-C9D8691015F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4371277" y="4731863"/>
            <a:ext cx="2087811" cy="161330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09744F5-FD24-7456-7B2B-3267A0D7949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4371682" y="2978842"/>
            <a:ext cx="2086998" cy="161268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7545ED9-DCDA-FA95-74F0-FF867C030C7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4372549" y="1222186"/>
            <a:ext cx="2085262" cy="161133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1195E99-0F1C-668C-D0A4-F1F00A41AF73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1835271" y="4723879"/>
            <a:ext cx="2087811" cy="161330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C9E763B-3179-A2AF-C3AC-9437227BE89C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1836258" y="2971307"/>
            <a:ext cx="2085835" cy="161178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E98BD21-4EC1-D027-E92C-0963C05B9C6D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1835269" y="1213217"/>
            <a:ext cx="2087811" cy="1613308"/>
          </a:xfrm>
          <a:prstGeom prst="rect">
            <a:avLst/>
          </a:prstGeom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23A119D8-142B-71F1-CF1E-98AB9608CA2B}"/>
              </a:ext>
            </a:extLst>
          </p:cNvPr>
          <p:cNvGrpSpPr/>
          <p:nvPr/>
        </p:nvGrpSpPr>
        <p:grpSpPr>
          <a:xfrm>
            <a:off x="3805558" y="1212451"/>
            <a:ext cx="2769775" cy="712602"/>
            <a:chOff x="3805558" y="1212451"/>
            <a:chExt cx="2769775" cy="712602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7C0F740-1064-E6F2-F1D8-3AA204D38CE0}"/>
                </a:ext>
              </a:extLst>
            </p:cNvPr>
            <p:cNvSpPr/>
            <p:nvPr/>
          </p:nvSpPr>
          <p:spPr>
            <a:xfrm>
              <a:off x="3805558" y="1212452"/>
              <a:ext cx="235044" cy="71260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C016B6D3-61AF-AB09-DAA7-9F926C86D9BD}"/>
                </a:ext>
              </a:extLst>
            </p:cNvPr>
            <p:cNvSpPr/>
            <p:nvPr/>
          </p:nvSpPr>
          <p:spPr>
            <a:xfrm>
              <a:off x="6340289" y="1212451"/>
              <a:ext cx="235044" cy="71260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3BF4B184-FCB2-D488-488E-48FCCEC8EB2A}"/>
              </a:ext>
            </a:extLst>
          </p:cNvPr>
          <p:cNvGrpSpPr/>
          <p:nvPr/>
        </p:nvGrpSpPr>
        <p:grpSpPr>
          <a:xfrm>
            <a:off x="3833494" y="2960188"/>
            <a:ext cx="2769775" cy="712602"/>
            <a:chOff x="3805558" y="1212451"/>
            <a:chExt cx="2769775" cy="712602"/>
          </a:xfrm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A78061E-06F1-62F0-2B20-7345118C01DF}"/>
                </a:ext>
              </a:extLst>
            </p:cNvPr>
            <p:cNvSpPr/>
            <p:nvPr/>
          </p:nvSpPr>
          <p:spPr>
            <a:xfrm>
              <a:off x="3805558" y="1212452"/>
              <a:ext cx="235044" cy="71260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0AAFF9C7-B7F3-0B89-6C29-9F24262FD005}"/>
                </a:ext>
              </a:extLst>
            </p:cNvPr>
            <p:cNvSpPr/>
            <p:nvPr/>
          </p:nvSpPr>
          <p:spPr>
            <a:xfrm>
              <a:off x="6340289" y="1212451"/>
              <a:ext cx="235044" cy="71260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7473D202-4B58-75CF-3A1C-0E5358473025}"/>
              </a:ext>
            </a:extLst>
          </p:cNvPr>
          <p:cNvGrpSpPr/>
          <p:nvPr/>
        </p:nvGrpSpPr>
        <p:grpSpPr>
          <a:xfrm>
            <a:off x="4110358" y="1517251"/>
            <a:ext cx="2769775" cy="712602"/>
            <a:chOff x="3805558" y="1212451"/>
            <a:chExt cx="2769775" cy="712602"/>
          </a:xfrm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D678E0F4-D9FA-442C-8017-9C9D6393088D}"/>
                </a:ext>
              </a:extLst>
            </p:cNvPr>
            <p:cNvSpPr/>
            <p:nvPr/>
          </p:nvSpPr>
          <p:spPr>
            <a:xfrm>
              <a:off x="3805558" y="1212452"/>
              <a:ext cx="235044" cy="71260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31795985-87A6-322F-D56F-1E33C1B490E5}"/>
                </a:ext>
              </a:extLst>
            </p:cNvPr>
            <p:cNvSpPr/>
            <p:nvPr/>
          </p:nvSpPr>
          <p:spPr>
            <a:xfrm>
              <a:off x="6340289" y="1212451"/>
              <a:ext cx="235044" cy="71260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A26E6E4B-03EA-F45F-E5F6-2CDF877A12F9}"/>
              </a:ext>
            </a:extLst>
          </p:cNvPr>
          <p:cNvGrpSpPr/>
          <p:nvPr/>
        </p:nvGrpSpPr>
        <p:grpSpPr>
          <a:xfrm>
            <a:off x="3861736" y="4722217"/>
            <a:ext cx="2769775" cy="712602"/>
            <a:chOff x="3805558" y="1212451"/>
            <a:chExt cx="2769775" cy="712602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18E4F9C8-C0E7-AF5E-0429-8174DC3A1531}"/>
                </a:ext>
              </a:extLst>
            </p:cNvPr>
            <p:cNvSpPr/>
            <p:nvPr/>
          </p:nvSpPr>
          <p:spPr>
            <a:xfrm>
              <a:off x="3805558" y="1212452"/>
              <a:ext cx="235044" cy="71260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BD65FC6C-9E86-9DE7-B2CB-09257EFD036D}"/>
                </a:ext>
              </a:extLst>
            </p:cNvPr>
            <p:cNvSpPr/>
            <p:nvPr/>
          </p:nvSpPr>
          <p:spPr>
            <a:xfrm>
              <a:off x="6340289" y="1212451"/>
              <a:ext cx="235044" cy="71260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1F163175-DADD-B749-8CFD-A876E9454DDB}"/>
              </a:ext>
            </a:extLst>
          </p:cNvPr>
          <p:cNvSpPr txBox="1"/>
          <p:nvPr/>
        </p:nvSpPr>
        <p:spPr>
          <a:xfrm>
            <a:off x="7806927" y="1409656"/>
            <a:ext cx="2959510" cy="44935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sz="1400" b="1" dirty="0">
                <a:solidFill>
                  <a:schemeClr val="bg1">
                    <a:lumMod val="85000"/>
                  </a:schemeClr>
                </a:solidFill>
              </a:rPr>
              <a:t>Electrical Infrastructure Project</a:t>
            </a:r>
          </a:p>
          <a:p>
            <a:pPr marL="342900" indent="-342900">
              <a:buAutoNum type="arabicPeriod"/>
            </a:pPr>
            <a:endParaRPr lang="en-US" sz="1400" b="1" dirty="0"/>
          </a:p>
          <a:p>
            <a:pPr marL="342900" indent="-342900">
              <a:buAutoNum type="arabicPeriod"/>
            </a:pPr>
            <a:r>
              <a:rPr lang="en-US" sz="1400" b="1" dirty="0"/>
              <a:t>MAAB Restroom Projects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400" dirty="0"/>
              <a:t>Scope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400" dirty="0"/>
              <a:t>Current Status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400" dirty="0"/>
              <a:t>Project Schedule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400" dirty="0"/>
              <a:t>Potential Impacts</a:t>
            </a:r>
          </a:p>
          <a:p>
            <a:pPr lvl="1"/>
            <a:endParaRPr lang="en-US" sz="1400" dirty="0"/>
          </a:p>
          <a:p>
            <a:r>
              <a:rPr lang="en-US" sz="1400" b="1" dirty="0">
                <a:solidFill>
                  <a:schemeClr val="bg1">
                    <a:lumMod val="85000"/>
                  </a:schemeClr>
                </a:solidFill>
              </a:rPr>
              <a:t>3.     Teaching Labs Project</a:t>
            </a:r>
          </a:p>
          <a:p>
            <a:endParaRPr lang="en-US" sz="1400" b="1" dirty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en-US" sz="1400" b="1" dirty="0">
                <a:solidFill>
                  <a:schemeClr val="bg1">
                    <a:lumMod val="85000"/>
                  </a:schemeClr>
                </a:solidFill>
              </a:rPr>
              <a:t>4.     Arcade/Lobby Renovation</a:t>
            </a:r>
          </a:p>
          <a:p>
            <a:endParaRPr lang="en-US" sz="1400" b="1" dirty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en-US" sz="1400" b="1" dirty="0">
                <a:solidFill>
                  <a:schemeClr val="bg1">
                    <a:lumMod val="85000"/>
                  </a:schemeClr>
                </a:solidFill>
              </a:rPr>
              <a:t>5.     Lecture Hall Renovations</a:t>
            </a:r>
          </a:p>
          <a:p>
            <a:endParaRPr lang="en-US" sz="1400" b="1" dirty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en-US" sz="1400" b="1" dirty="0">
                <a:solidFill>
                  <a:schemeClr val="bg1">
                    <a:lumMod val="85000"/>
                  </a:schemeClr>
                </a:solidFill>
              </a:rPr>
              <a:t>6.     ESS Space Upgrades</a:t>
            </a:r>
          </a:p>
          <a:p>
            <a:endParaRPr lang="en-US" sz="1400" b="1" dirty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en-US" sz="1400" b="1" dirty="0">
                <a:solidFill>
                  <a:schemeClr val="bg1">
                    <a:lumMod val="85000"/>
                  </a:schemeClr>
                </a:solidFill>
              </a:rPr>
              <a:t>7.     221 Math Offices</a:t>
            </a:r>
          </a:p>
          <a:p>
            <a:pPr lvl="1"/>
            <a:endParaRPr lang="en-US" sz="1200" dirty="0">
              <a:solidFill>
                <a:schemeClr val="bg1">
                  <a:lumMod val="85000"/>
                </a:schemeClr>
              </a:solidFill>
            </a:endParaRPr>
          </a:p>
          <a:p>
            <a:pPr lvl="1"/>
            <a:endParaRPr lang="en-US" b="1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71074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B2A72B9-7506-47A7-6BD7-230B5B85649C}"/>
              </a:ext>
            </a:extLst>
          </p:cNvPr>
          <p:cNvSpPr txBox="1"/>
          <p:nvPr/>
        </p:nvSpPr>
        <p:spPr>
          <a:xfrm>
            <a:off x="2906486" y="575355"/>
            <a:ext cx="609797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>
                <a:effectLst/>
                <a:latin typeface="Helvetica" pitchFamily="2" charset="0"/>
              </a:rPr>
              <a:t>Science Center Project Update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1A98F73-A038-01FB-0037-7B548856D29E}"/>
              </a:ext>
            </a:extLst>
          </p:cNvPr>
          <p:cNvSpPr/>
          <p:nvPr/>
        </p:nvSpPr>
        <p:spPr>
          <a:xfrm>
            <a:off x="6812782" y="3969098"/>
            <a:ext cx="2853732" cy="2577473"/>
          </a:xfrm>
          <a:prstGeom prst="rect">
            <a:avLst/>
          </a:prstGeom>
          <a:solidFill>
            <a:schemeClr val="bg1">
              <a:alpha val="81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F7794B8-7C40-8A41-1953-DB28E3A7532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3296405" y="3962245"/>
            <a:ext cx="3157986" cy="244026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CA816AD-0299-B139-3191-328DFF67383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3297899" y="1222201"/>
            <a:ext cx="3154998" cy="243795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E259151-0993-BD7D-A4D4-B6E84B5A573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138419" y="1221046"/>
            <a:ext cx="3157986" cy="2440261"/>
          </a:xfrm>
          <a:prstGeom prst="rect">
            <a:avLst/>
          </a:prstGeom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1742908B-2B36-68EF-E2D2-F88F62C20DCD}"/>
              </a:ext>
            </a:extLst>
          </p:cNvPr>
          <p:cNvGrpSpPr/>
          <p:nvPr/>
        </p:nvGrpSpPr>
        <p:grpSpPr>
          <a:xfrm>
            <a:off x="3104597" y="1163741"/>
            <a:ext cx="3412403" cy="1242575"/>
            <a:chOff x="3104597" y="1163741"/>
            <a:chExt cx="3412403" cy="1242575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A3F28525-AF64-2A07-30BC-AD0238E5C843}"/>
                </a:ext>
              </a:extLst>
            </p:cNvPr>
            <p:cNvSpPr/>
            <p:nvPr/>
          </p:nvSpPr>
          <p:spPr>
            <a:xfrm>
              <a:off x="3104597" y="1218056"/>
              <a:ext cx="235044" cy="118826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011941E0-A1DA-7954-984C-9072CEB8B270}"/>
                </a:ext>
              </a:extLst>
            </p:cNvPr>
            <p:cNvSpPr/>
            <p:nvPr/>
          </p:nvSpPr>
          <p:spPr>
            <a:xfrm>
              <a:off x="6281956" y="1163741"/>
              <a:ext cx="235044" cy="118826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01E92CDE-680A-F369-77D1-C2809F40B361}"/>
              </a:ext>
            </a:extLst>
          </p:cNvPr>
          <p:cNvGrpSpPr/>
          <p:nvPr/>
        </p:nvGrpSpPr>
        <p:grpSpPr>
          <a:xfrm>
            <a:off x="3129110" y="3856188"/>
            <a:ext cx="3412403" cy="1242575"/>
            <a:chOff x="3104597" y="1163741"/>
            <a:chExt cx="3412403" cy="1242575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B2F7767-F2DF-E191-B5D0-F591B5201E8C}"/>
                </a:ext>
              </a:extLst>
            </p:cNvPr>
            <p:cNvSpPr/>
            <p:nvPr/>
          </p:nvSpPr>
          <p:spPr>
            <a:xfrm>
              <a:off x="3104597" y="1218056"/>
              <a:ext cx="235044" cy="118826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AF9BBB8C-27FD-FA1C-1C8F-C17123D1A956}"/>
                </a:ext>
              </a:extLst>
            </p:cNvPr>
            <p:cNvSpPr/>
            <p:nvPr/>
          </p:nvSpPr>
          <p:spPr>
            <a:xfrm>
              <a:off x="6281956" y="1163741"/>
              <a:ext cx="235044" cy="118826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C3A776DC-4813-0C04-838C-99AEF2A5D42E}"/>
              </a:ext>
            </a:extLst>
          </p:cNvPr>
          <p:cNvSpPr txBox="1"/>
          <p:nvPr/>
        </p:nvSpPr>
        <p:spPr>
          <a:xfrm>
            <a:off x="7772829" y="1472182"/>
            <a:ext cx="2959510" cy="43088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sz="1400" b="1" dirty="0">
                <a:solidFill>
                  <a:schemeClr val="bg1">
                    <a:lumMod val="85000"/>
                  </a:schemeClr>
                </a:solidFill>
              </a:rPr>
              <a:t>Electrical Infrastructure Project</a:t>
            </a:r>
          </a:p>
          <a:p>
            <a:pPr marL="342900" indent="-342900">
              <a:buAutoNum type="arabicPeriod"/>
            </a:pPr>
            <a:endParaRPr lang="en-US" sz="1400" b="1" dirty="0">
              <a:solidFill>
                <a:schemeClr val="bg1">
                  <a:lumMod val="85000"/>
                </a:schemeClr>
              </a:solidFill>
            </a:endParaRPr>
          </a:p>
          <a:p>
            <a:pPr marL="342900" indent="-342900">
              <a:buAutoNum type="arabicPeriod"/>
            </a:pPr>
            <a:r>
              <a:rPr lang="en-US" sz="1400" b="1" dirty="0">
                <a:solidFill>
                  <a:schemeClr val="bg1">
                    <a:lumMod val="85000"/>
                  </a:schemeClr>
                </a:solidFill>
              </a:rPr>
              <a:t>MAAB Restroom Projects</a:t>
            </a:r>
          </a:p>
          <a:p>
            <a:endParaRPr lang="en-US" sz="1400" b="1" dirty="0"/>
          </a:p>
          <a:p>
            <a:r>
              <a:rPr lang="en-US" sz="1400" b="1" dirty="0"/>
              <a:t>3.     Teaching Labs Project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400" dirty="0"/>
              <a:t>Scope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400" dirty="0"/>
              <a:t>Current Status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400" dirty="0"/>
              <a:t>Project Schedule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400" dirty="0"/>
              <a:t>Potential Impacts</a:t>
            </a:r>
          </a:p>
          <a:p>
            <a:pPr lvl="1"/>
            <a:endParaRPr lang="en-US" sz="1400" b="1" dirty="0"/>
          </a:p>
          <a:p>
            <a:r>
              <a:rPr lang="en-US" sz="1400" b="1" dirty="0">
                <a:solidFill>
                  <a:schemeClr val="bg1">
                    <a:lumMod val="85000"/>
                  </a:schemeClr>
                </a:solidFill>
              </a:rPr>
              <a:t>4.     Arcade/Lobby Renovation</a:t>
            </a:r>
          </a:p>
          <a:p>
            <a:endParaRPr lang="en-US" sz="1400" b="1" dirty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en-US" sz="1400" b="1" dirty="0">
                <a:solidFill>
                  <a:schemeClr val="bg1">
                    <a:lumMod val="85000"/>
                  </a:schemeClr>
                </a:solidFill>
              </a:rPr>
              <a:t>5.     Lecture Hall Renovations</a:t>
            </a:r>
          </a:p>
          <a:p>
            <a:endParaRPr lang="en-US" sz="1400" b="1" dirty="0">
              <a:solidFill>
                <a:schemeClr val="bg1">
                  <a:lumMod val="85000"/>
                </a:schemeClr>
              </a:solidFill>
            </a:endParaRPr>
          </a:p>
          <a:p>
            <a:pPr marL="228600" indent="-228600">
              <a:buAutoNum type="arabicPeriod" startAt="6"/>
            </a:pPr>
            <a:r>
              <a:rPr lang="en-US" sz="1400" b="1" dirty="0">
                <a:solidFill>
                  <a:schemeClr val="bg1">
                    <a:lumMod val="85000"/>
                  </a:schemeClr>
                </a:solidFill>
              </a:rPr>
              <a:t>ESS Space Upgrades</a:t>
            </a:r>
          </a:p>
          <a:p>
            <a:pPr marL="228600" indent="-228600">
              <a:buAutoNum type="arabicPeriod" startAt="6"/>
            </a:pPr>
            <a:endParaRPr lang="en-US" sz="1400" b="1" dirty="0">
              <a:solidFill>
                <a:schemeClr val="bg1">
                  <a:lumMod val="85000"/>
                </a:schemeClr>
              </a:solidFill>
            </a:endParaRPr>
          </a:p>
          <a:p>
            <a:pPr marL="228600" indent="-228600">
              <a:buFontTx/>
              <a:buAutoNum type="arabicPeriod" startAt="6"/>
            </a:pPr>
            <a:r>
              <a:rPr lang="en-US" sz="1400" b="1" dirty="0">
                <a:solidFill>
                  <a:schemeClr val="bg1">
                    <a:lumMod val="85000"/>
                  </a:schemeClr>
                </a:solidFill>
              </a:rPr>
              <a:t>221 Math Offices</a:t>
            </a:r>
          </a:p>
          <a:p>
            <a:pPr lvl="1"/>
            <a:endParaRPr lang="en-US" b="1" dirty="0"/>
          </a:p>
          <a:p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408D01-8BF1-9B8F-BEE1-695C78E4CCD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371" y="3952772"/>
            <a:ext cx="3351783" cy="2291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92409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B2A72B9-7506-47A7-6BD7-230B5B85649C}"/>
              </a:ext>
            </a:extLst>
          </p:cNvPr>
          <p:cNvSpPr txBox="1"/>
          <p:nvPr/>
        </p:nvSpPr>
        <p:spPr>
          <a:xfrm>
            <a:off x="2906486" y="575355"/>
            <a:ext cx="609797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>
                <a:effectLst/>
                <a:latin typeface="Helvetica" pitchFamily="2" charset="0"/>
              </a:rPr>
              <a:t>Science Center Project Update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1A98F73-A038-01FB-0037-7B548856D29E}"/>
              </a:ext>
            </a:extLst>
          </p:cNvPr>
          <p:cNvSpPr/>
          <p:nvPr/>
        </p:nvSpPr>
        <p:spPr>
          <a:xfrm>
            <a:off x="6812782" y="4783015"/>
            <a:ext cx="2853732" cy="1763556"/>
          </a:xfrm>
          <a:prstGeom prst="rect">
            <a:avLst/>
          </a:prstGeom>
          <a:solidFill>
            <a:schemeClr val="bg1">
              <a:alpha val="81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7F4F696-C141-2859-1640-52E25F5CCD5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188808" y="3902820"/>
            <a:ext cx="3415036" cy="263889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20E3C64-CF4E-62D6-B768-76252005AA3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208521" y="1100259"/>
            <a:ext cx="3419227" cy="2642129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A6D4CCBC-3DDF-3E06-93E0-CB4212C567A1}"/>
              </a:ext>
            </a:extLst>
          </p:cNvPr>
          <p:cNvSpPr/>
          <p:nvPr/>
        </p:nvSpPr>
        <p:spPr>
          <a:xfrm>
            <a:off x="4518505" y="1083302"/>
            <a:ext cx="235044" cy="11882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4736191-81A8-CB55-D009-F9506214F4FF}"/>
              </a:ext>
            </a:extLst>
          </p:cNvPr>
          <p:cNvSpPr/>
          <p:nvPr/>
        </p:nvSpPr>
        <p:spPr>
          <a:xfrm>
            <a:off x="4440521" y="3897961"/>
            <a:ext cx="235044" cy="11882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F886DA7-0331-E515-B167-4796DBD0CBFC}"/>
              </a:ext>
            </a:extLst>
          </p:cNvPr>
          <p:cNvSpPr txBox="1"/>
          <p:nvPr/>
        </p:nvSpPr>
        <p:spPr>
          <a:xfrm>
            <a:off x="7787072" y="1520042"/>
            <a:ext cx="2959510" cy="43088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sz="1400" b="1" dirty="0">
                <a:solidFill>
                  <a:schemeClr val="bg1">
                    <a:lumMod val="85000"/>
                  </a:schemeClr>
                </a:solidFill>
              </a:rPr>
              <a:t>Electrical Infrastructure Project</a:t>
            </a:r>
          </a:p>
          <a:p>
            <a:pPr marL="342900" indent="-342900">
              <a:buAutoNum type="arabicPeriod"/>
            </a:pPr>
            <a:endParaRPr lang="en-US" sz="1400" b="1" dirty="0">
              <a:solidFill>
                <a:schemeClr val="bg2">
                  <a:lumMod val="90000"/>
                </a:schemeClr>
              </a:solidFill>
            </a:endParaRPr>
          </a:p>
          <a:p>
            <a:pPr marL="342900" indent="-342900">
              <a:buAutoNum type="arabicPeriod"/>
            </a:pPr>
            <a:r>
              <a:rPr lang="en-US" sz="1400" b="1" dirty="0">
                <a:solidFill>
                  <a:schemeClr val="bg2">
                    <a:lumMod val="90000"/>
                  </a:schemeClr>
                </a:solidFill>
              </a:rPr>
              <a:t>MAAB Restroom Projects</a:t>
            </a:r>
          </a:p>
          <a:p>
            <a:endParaRPr lang="en-US" sz="1400" b="1" dirty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en-US" sz="1400" b="1" dirty="0">
                <a:solidFill>
                  <a:schemeClr val="bg1">
                    <a:lumMod val="85000"/>
                  </a:schemeClr>
                </a:solidFill>
              </a:rPr>
              <a:t>3.      Teaching Labs Project</a:t>
            </a:r>
          </a:p>
          <a:p>
            <a:endParaRPr lang="en-US" sz="1400" b="1" dirty="0"/>
          </a:p>
          <a:p>
            <a:r>
              <a:rPr lang="en-US" sz="1400" b="1" dirty="0"/>
              <a:t>4.     Lobby Renovation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400" dirty="0"/>
              <a:t>Scope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400" dirty="0"/>
              <a:t>Current Status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400" dirty="0"/>
              <a:t>Project Schedule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400" dirty="0"/>
              <a:t>Potential Impacts</a:t>
            </a:r>
          </a:p>
          <a:p>
            <a:pPr lvl="1"/>
            <a:endParaRPr lang="en-US" sz="1400" dirty="0"/>
          </a:p>
          <a:p>
            <a:r>
              <a:rPr lang="en-US" sz="1400" b="1" dirty="0">
                <a:solidFill>
                  <a:schemeClr val="bg1">
                    <a:lumMod val="85000"/>
                  </a:schemeClr>
                </a:solidFill>
              </a:rPr>
              <a:t>5.    Lecture Hall Renovations</a:t>
            </a:r>
          </a:p>
          <a:p>
            <a:endParaRPr lang="en-US" sz="1400" b="1" dirty="0">
              <a:solidFill>
                <a:schemeClr val="bg1">
                  <a:lumMod val="85000"/>
                </a:schemeClr>
              </a:solidFill>
            </a:endParaRPr>
          </a:p>
          <a:p>
            <a:pPr marL="228600" indent="-228600">
              <a:buAutoNum type="arabicPeriod" startAt="6"/>
            </a:pPr>
            <a:r>
              <a:rPr lang="en-US" sz="1400" b="1" dirty="0">
                <a:solidFill>
                  <a:schemeClr val="bg1">
                    <a:lumMod val="85000"/>
                  </a:schemeClr>
                </a:solidFill>
              </a:rPr>
              <a:t>ESS Space Upgrades</a:t>
            </a:r>
          </a:p>
          <a:p>
            <a:pPr marL="228600" indent="-228600">
              <a:buAutoNum type="arabicPeriod" startAt="6"/>
            </a:pPr>
            <a:endParaRPr lang="en-US" sz="1400" b="1" dirty="0">
              <a:solidFill>
                <a:schemeClr val="bg1">
                  <a:lumMod val="85000"/>
                </a:schemeClr>
              </a:solidFill>
            </a:endParaRPr>
          </a:p>
          <a:p>
            <a:pPr marL="228600" indent="-228600">
              <a:buAutoNum type="arabicPeriod" startAt="6"/>
            </a:pPr>
            <a:r>
              <a:rPr lang="en-US" sz="1400" b="1" dirty="0">
                <a:solidFill>
                  <a:schemeClr val="bg1">
                    <a:lumMod val="85000"/>
                  </a:schemeClr>
                </a:solidFill>
              </a:rPr>
              <a:t>221 Math Offices</a:t>
            </a:r>
          </a:p>
          <a:p>
            <a:pPr lvl="1"/>
            <a:endParaRPr lang="en-US" b="1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82089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B2A72B9-7506-47A7-6BD7-230B5B85649C}"/>
              </a:ext>
            </a:extLst>
          </p:cNvPr>
          <p:cNvSpPr txBox="1"/>
          <p:nvPr/>
        </p:nvSpPr>
        <p:spPr>
          <a:xfrm>
            <a:off x="2906486" y="575355"/>
            <a:ext cx="609797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>
                <a:effectLst/>
                <a:latin typeface="Helvetica" pitchFamily="2" charset="0"/>
              </a:rPr>
              <a:t>Science Center Project Update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1A98F73-A038-01FB-0037-7B548856D29E}"/>
              </a:ext>
            </a:extLst>
          </p:cNvPr>
          <p:cNvSpPr/>
          <p:nvPr/>
        </p:nvSpPr>
        <p:spPr>
          <a:xfrm>
            <a:off x="6812782" y="5638109"/>
            <a:ext cx="2853732" cy="908461"/>
          </a:xfrm>
          <a:prstGeom prst="rect">
            <a:avLst/>
          </a:prstGeom>
          <a:solidFill>
            <a:schemeClr val="bg1">
              <a:alpha val="81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72DFDB3-1827-0B44-E7FB-707D9CABF17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186362" y="3901201"/>
            <a:ext cx="3419228" cy="264213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BCBD269-9E4C-8CB8-5FE2-FC4FAA8BAC3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208521" y="1100259"/>
            <a:ext cx="3419228" cy="264213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E7C46D1F-0049-B1A0-ABE1-83D5E6BF7B14}"/>
              </a:ext>
            </a:extLst>
          </p:cNvPr>
          <p:cNvSpPr/>
          <p:nvPr/>
        </p:nvSpPr>
        <p:spPr>
          <a:xfrm>
            <a:off x="4440521" y="3897961"/>
            <a:ext cx="235044" cy="11882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0EE091E-FF24-42B6-9F99-672636333488}"/>
              </a:ext>
            </a:extLst>
          </p:cNvPr>
          <p:cNvSpPr/>
          <p:nvPr/>
        </p:nvSpPr>
        <p:spPr>
          <a:xfrm>
            <a:off x="4488068" y="1080731"/>
            <a:ext cx="235044" cy="11882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A41DF10-017F-52CC-6516-B9D2F767C7E6}"/>
              </a:ext>
            </a:extLst>
          </p:cNvPr>
          <p:cNvSpPr txBox="1"/>
          <p:nvPr/>
        </p:nvSpPr>
        <p:spPr>
          <a:xfrm>
            <a:off x="7682354" y="1524543"/>
            <a:ext cx="2959510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sz="1400" b="1" dirty="0">
                <a:solidFill>
                  <a:schemeClr val="bg1">
                    <a:lumMod val="85000"/>
                  </a:schemeClr>
                </a:solidFill>
              </a:rPr>
              <a:t>Electrical Infrastructure Project</a:t>
            </a:r>
          </a:p>
          <a:p>
            <a:pPr marL="342900" indent="-342900">
              <a:buAutoNum type="arabicPeriod"/>
            </a:pPr>
            <a:endParaRPr lang="en-US" sz="1400" b="1" dirty="0">
              <a:solidFill>
                <a:schemeClr val="bg2">
                  <a:lumMod val="90000"/>
                </a:schemeClr>
              </a:solidFill>
            </a:endParaRPr>
          </a:p>
          <a:p>
            <a:pPr marL="342900" indent="-342900">
              <a:buAutoNum type="arabicPeriod"/>
            </a:pPr>
            <a:r>
              <a:rPr lang="en-US" sz="1400" b="1" dirty="0">
                <a:solidFill>
                  <a:schemeClr val="bg2">
                    <a:lumMod val="90000"/>
                  </a:schemeClr>
                </a:solidFill>
              </a:rPr>
              <a:t>MAAB Restroom Projects</a:t>
            </a:r>
          </a:p>
          <a:p>
            <a:endParaRPr lang="en-US" sz="1400" b="1" dirty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en-US" sz="1400" b="1" dirty="0">
                <a:solidFill>
                  <a:schemeClr val="bg1">
                    <a:lumMod val="85000"/>
                  </a:schemeClr>
                </a:solidFill>
              </a:rPr>
              <a:t>3.      Teaching Labs Project</a:t>
            </a:r>
          </a:p>
          <a:p>
            <a:endParaRPr lang="en-US" sz="1400" b="1" dirty="0">
              <a:solidFill>
                <a:schemeClr val="bg2">
                  <a:lumMod val="90000"/>
                </a:schemeClr>
              </a:solidFill>
            </a:endParaRPr>
          </a:p>
          <a:p>
            <a:r>
              <a:rPr lang="en-US" sz="1400" b="1" dirty="0">
                <a:solidFill>
                  <a:schemeClr val="bg2">
                    <a:lumMod val="90000"/>
                  </a:schemeClr>
                </a:solidFill>
              </a:rPr>
              <a:t>4.     Arcade/Lobby Renovation</a:t>
            </a:r>
          </a:p>
          <a:p>
            <a:endParaRPr lang="en-US" sz="1400" b="1" dirty="0"/>
          </a:p>
          <a:p>
            <a:r>
              <a:rPr lang="en-US" sz="1400" b="1" dirty="0"/>
              <a:t>5.    Lecture Hall Renovations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400" dirty="0"/>
              <a:t>Scope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400" dirty="0"/>
              <a:t>Current Status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400" dirty="0"/>
              <a:t>Project Schedule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400" dirty="0"/>
              <a:t>Potential Impacts</a:t>
            </a:r>
          </a:p>
          <a:p>
            <a:pPr lvl="1"/>
            <a:endParaRPr lang="en-US" sz="1400" dirty="0"/>
          </a:p>
          <a:p>
            <a:pPr marL="228600" indent="-228600">
              <a:buAutoNum type="arabicPeriod" startAt="6"/>
            </a:pPr>
            <a:r>
              <a:rPr lang="en-US" sz="1400" b="1" dirty="0">
                <a:solidFill>
                  <a:schemeClr val="bg1">
                    <a:lumMod val="85000"/>
                  </a:schemeClr>
                </a:solidFill>
              </a:rPr>
              <a:t>ESS Space Upgrades</a:t>
            </a:r>
          </a:p>
          <a:p>
            <a:pPr marL="228600" indent="-228600">
              <a:buAutoNum type="arabicPeriod" startAt="6"/>
            </a:pPr>
            <a:endParaRPr lang="en-US" sz="1400" b="1" dirty="0">
              <a:solidFill>
                <a:schemeClr val="bg1">
                  <a:lumMod val="85000"/>
                </a:schemeClr>
              </a:solidFill>
            </a:endParaRPr>
          </a:p>
          <a:p>
            <a:pPr marL="228600" indent="-228600">
              <a:buAutoNum type="arabicPeriod" startAt="6"/>
            </a:pPr>
            <a:r>
              <a:rPr lang="en-US" sz="1400" b="1" dirty="0">
                <a:solidFill>
                  <a:schemeClr val="bg1">
                    <a:lumMod val="85000"/>
                  </a:schemeClr>
                </a:solidFill>
              </a:rPr>
              <a:t>221 Math Offices</a:t>
            </a:r>
            <a:endParaRPr lang="en-US" b="1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56336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B2A72B9-7506-47A7-6BD7-230B5B85649C}"/>
              </a:ext>
            </a:extLst>
          </p:cNvPr>
          <p:cNvSpPr txBox="1"/>
          <p:nvPr/>
        </p:nvSpPr>
        <p:spPr>
          <a:xfrm>
            <a:off x="2906486" y="575355"/>
            <a:ext cx="609797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>
                <a:effectLst/>
                <a:latin typeface="Helvetica" pitchFamily="2" charset="0"/>
              </a:rPr>
              <a:t>Science Center Project Update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D3A5BFC-3969-9A4C-F8D0-335B7E0AAFC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889087" y="1520042"/>
            <a:ext cx="5511713" cy="425905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4070CE0D-3C62-B22B-341D-181CCD038410}"/>
              </a:ext>
            </a:extLst>
          </p:cNvPr>
          <p:cNvSpPr/>
          <p:nvPr/>
        </p:nvSpPr>
        <p:spPr>
          <a:xfrm>
            <a:off x="4440521" y="3897961"/>
            <a:ext cx="235044" cy="11882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FEE4A1C-4F5C-1477-DF30-6D22B2738359}"/>
              </a:ext>
            </a:extLst>
          </p:cNvPr>
          <p:cNvSpPr txBox="1"/>
          <p:nvPr/>
        </p:nvSpPr>
        <p:spPr>
          <a:xfrm>
            <a:off x="7815883" y="1608748"/>
            <a:ext cx="2959510" cy="43088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sz="1400" b="1" dirty="0">
                <a:solidFill>
                  <a:schemeClr val="bg1">
                    <a:lumMod val="85000"/>
                  </a:schemeClr>
                </a:solidFill>
              </a:rPr>
              <a:t>Electrical Infrastructure Project</a:t>
            </a:r>
          </a:p>
          <a:p>
            <a:pPr marL="342900" indent="-342900">
              <a:buAutoNum type="arabicPeriod"/>
            </a:pPr>
            <a:endParaRPr lang="en-US" sz="1400" b="1" dirty="0">
              <a:solidFill>
                <a:schemeClr val="bg2">
                  <a:lumMod val="90000"/>
                </a:schemeClr>
              </a:solidFill>
            </a:endParaRPr>
          </a:p>
          <a:p>
            <a:pPr marL="342900" indent="-342900">
              <a:buAutoNum type="arabicPeriod"/>
            </a:pPr>
            <a:r>
              <a:rPr lang="en-US" sz="1400" b="1" dirty="0">
                <a:solidFill>
                  <a:schemeClr val="bg2">
                    <a:lumMod val="90000"/>
                  </a:schemeClr>
                </a:solidFill>
              </a:rPr>
              <a:t>MAAB Restroom Projects</a:t>
            </a:r>
          </a:p>
          <a:p>
            <a:endParaRPr lang="en-US" sz="1400" b="1" dirty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en-US" sz="1400" b="1" dirty="0">
                <a:solidFill>
                  <a:schemeClr val="bg1">
                    <a:lumMod val="85000"/>
                  </a:schemeClr>
                </a:solidFill>
              </a:rPr>
              <a:t>3.      Teaching Labs Project</a:t>
            </a:r>
          </a:p>
          <a:p>
            <a:endParaRPr lang="en-US" sz="1400" b="1" dirty="0">
              <a:solidFill>
                <a:schemeClr val="bg2">
                  <a:lumMod val="90000"/>
                </a:schemeClr>
              </a:solidFill>
            </a:endParaRPr>
          </a:p>
          <a:p>
            <a:r>
              <a:rPr lang="en-US" sz="1400" b="1" dirty="0">
                <a:solidFill>
                  <a:schemeClr val="bg2">
                    <a:lumMod val="90000"/>
                  </a:schemeClr>
                </a:solidFill>
              </a:rPr>
              <a:t>4.     Arcade/Lobby Renovation</a:t>
            </a:r>
          </a:p>
          <a:p>
            <a:endParaRPr lang="en-US" sz="1400" b="1" dirty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en-US" sz="1400" b="1" dirty="0">
                <a:solidFill>
                  <a:schemeClr val="bg1">
                    <a:lumMod val="85000"/>
                  </a:schemeClr>
                </a:solidFill>
              </a:rPr>
              <a:t>5.    Lecture Hall Renovations</a:t>
            </a:r>
          </a:p>
          <a:p>
            <a:endParaRPr lang="en-US" sz="1400" b="1" dirty="0"/>
          </a:p>
          <a:p>
            <a:r>
              <a:rPr lang="en-US" sz="1400" b="1" dirty="0"/>
              <a:t>6.     ESS Space Upgrades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400" dirty="0"/>
              <a:t>Scope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400" dirty="0"/>
              <a:t>Current Status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400" dirty="0"/>
              <a:t>Project Schedule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400" dirty="0"/>
              <a:t>Potential Impacts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85000"/>
                </a:prstClr>
              </a:solidFill>
              <a:effectLst/>
              <a:uLnTx/>
              <a:uFillTx/>
              <a:ea typeface="+mn-ea"/>
              <a:cs typeface="+mn-cs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85000"/>
                  </a:prstClr>
                </a:solidFill>
                <a:effectLst/>
                <a:uLnTx/>
                <a:uFillTx/>
                <a:ea typeface="+mn-ea"/>
                <a:cs typeface="+mn-cs"/>
              </a:rPr>
              <a:t>7.      </a:t>
            </a:r>
            <a:r>
              <a:rPr lang="en-US" sz="1400" b="1" dirty="0">
                <a:solidFill>
                  <a:prstClr val="white">
                    <a:lumMod val="85000"/>
                  </a:prstClr>
                </a:solidFill>
              </a:rPr>
              <a:t>221 Math Offices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85000"/>
                </a:prstClr>
              </a:solidFill>
              <a:effectLst/>
              <a:uLnTx/>
              <a:uFillTx/>
              <a:ea typeface="+mn-ea"/>
              <a:cs typeface="+mn-cs"/>
            </a:endParaRPr>
          </a:p>
          <a:p>
            <a:pPr lvl="1"/>
            <a:endParaRPr lang="en-US" b="1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13802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B93A0E7-59D2-0BA6-BD86-C1160CE96F16}"/>
              </a:ext>
            </a:extLst>
          </p:cNvPr>
          <p:cNvSpPr txBox="1"/>
          <p:nvPr/>
        </p:nvSpPr>
        <p:spPr>
          <a:xfrm>
            <a:off x="7701280" y="1720840"/>
            <a:ext cx="3352800" cy="3939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sz="1400" b="1" dirty="0">
                <a:solidFill>
                  <a:schemeClr val="bg1">
                    <a:lumMod val="85000"/>
                  </a:schemeClr>
                </a:solidFill>
              </a:rPr>
              <a:t>Electrical Infrastructure Project</a:t>
            </a:r>
          </a:p>
          <a:p>
            <a:pPr marL="342900" indent="-342900">
              <a:buAutoNum type="arabicPeriod"/>
            </a:pPr>
            <a:endParaRPr lang="en-US" sz="1400" b="1" dirty="0">
              <a:solidFill>
                <a:schemeClr val="bg2">
                  <a:lumMod val="90000"/>
                </a:schemeClr>
              </a:solidFill>
            </a:endParaRPr>
          </a:p>
          <a:p>
            <a:pPr marL="342900" indent="-342900">
              <a:buAutoNum type="arabicPeriod"/>
            </a:pPr>
            <a:r>
              <a:rPr lang="en-US" sz="1400" b="1" dirty="0">
                <a:solidFill>
                  <a:schemeClr val="bg2">
                    <a:lumMod val="90000"/>
                  </a:schemeClr>
                </a:solidFill>
              </a:rPr>
              <a:t>MAAB Restroom Projects</a:t>
            </a:r>
          </a:p>
          <a:p>
            <a:endParaRPr lang="en-US" sz="1400" b="1" dirty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en-US" sz="1400" b="1" dirty="0">
                <a:solidFill>
                  <a:schemeClr val="bg1">
                    <a:lumMod val="85000"/>
                  </a:schemeClr>
                </a:solidFill>
              </a:rPr>
              <a:t>3.      Teaching Labs Project</a:t>
            </a:r>
          </a:p>
          <a:p>
            <a:endParaRPr lang="en-US" sz="1400" b="1" dirty="0">
              <a:solidFill>
                <a:schemeClr val="bg2">
                  <a:lumMod val="90000"/>
                </a:schemeClr>
              </a:solidFill>
            </a:endParaRPr>
          </a:p>
          <a:p>
            <a:r>
              <a:rPr lang="en-US" sz="1400" b="1" dirty="0">
                <a:solidFill>
                  <a:schemeClr val="bg2">
                    <a:lumMod val="90000"/>
                  </a:schemeClr>
                </a:solidFill>
              </a:rPr>
              <a:t>4.     Arcade/Lobby Renovation</a:t>
            </a:r>
          </a:p>
          <a:p>
            <a:endParaRPr lang="en-US" sz="1400" b="1" dirty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en-US" sz="1400" b="1" dirty="0">
                <a:solidFill>
                  <a:schemeClr val="bg1">
                    <a:lumMod val="85000"/>
                  </a:schemeClr>
                </a:solidFill>
              </a:rPr>
              <a:t>5.    Lecture Hall Renovations</a:t>
            </a:r>
          </a:p>
          <a:p>
            <a:endParaRPr lang="en-US" sz="1400" b="1" dirty="0"/>
          </a:p>
          <a:p>
            <a:r>
              <a:rPr lang="en-US" sz="1400" b="1" dirty="0">
                <a:solidFill>
                  <a:schemeClr val="bg2">
                    <a:lumMod val="90000"/>
                  </a:schemeClr>
                </a:solidFill>
              </a:rPr>
              <a:t>6.     ESS Space Upgrades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85000"/>
                </a:prstClr>
              </a:solidFill>
              <a:effectLst/>
              <a:uLnTx/>
              <a:uFillTx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AutoNum type="arabicPeriod" startAt="7"/>
              <a:tabLst/>
              <a:defRPr/>
            </a:pPr>
            <a:r>
              <a:rPr lang="en-US" sz="1400" b="1" dirty="0"/>
              <a:t>221 Math Offices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400" dirty="0"/>
              <a:t>Scope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400" dirty="0"/>
              <a:t>Current Status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400" dirty="0"/>
              <a:t>Project Schedule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400" dirty="0"/>
              <a:t>Potential Impacts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8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16BB6F0-A023-787E-B0D3-5A81AE8D7FEC}"/>
              </a:ext>
            </a:extLst>
          </p:cNvPr>
          <p:cNvSpPr txBox="1"/>
          <p:nvPr/>
        </p:nvSpPr>
        <p:spPr>
          <a:xfrm>
            <a:off x="2906486" y="575355"/>
            <a:ext cx="609797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>
                <a:effectLst/>
                <a:latin typeface="Helvetica" pitchFamily="2" charset="0"/>
              </a:rPr>
              <a:t>Science Center Project Update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244147B-55C7-12A2-0046-B3D891A195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3411" y="1720840"/>
            <a:ext cx="4640829" cy="35821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49723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29A1E92-7609-2DEE-75A7-5190A4057D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BB18F020-FEBB-36D8-DCC2-3EE9BC3AC1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6FA6E14-B34E-F4C7-1029-64282FBD7953}"/>
              </a:ext>
            </a:extLst>
          </p:cNvPr>
          <p:cNvSpPr txBox="1"/>
          <p:nvPr/>
        </p:nvSpPr>
        <p:spPr>
          <a:xfrm>
            <a:off x="7379208" y="3244334"/>
            <a:ext cx="48127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rgbClr val="C00000"/>
                </a:solidFill>
              </a:rPr>
              <a:t>EXPECTATIONS OVER THE NEXT MONTH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78544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Picture 36">
            <a:extLst>
              <a:ext uri="{FF2B5EF4-FFF2-40B4-BE49-F238E27FC236}">
                <a16:creationId xmlns:a16="http://schemas.microsoft.com/office/drawing/2014/main" id="{C46333B9-45D9-8EBC-03D5-85586BDBFEF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760" r="1760"/>
          <a:stretch/>
        </p:blipFill>
        <p:spPr>
          <a:xfrm>
            <a:off x="1326396" y="0"/>
            <a:ext cx="8562671" cy="6858000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2CEE4D53-EDB4-B177-B98D-C6E4FC1FD6A4}"/>
              </a:ext>
            </a:extLst>
          </p:cNvPr>
          <p:cNvCxnSpPr/>
          <p:nvPr/>
        </p:nvCxnSpPr>
        <p:spPr>
          <a:xfrm>
            <a:off x="4808514" y="1902875"/>
            <a:ext cx="0" cy="266700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61ACCDE-F061-18D2-E7CE-DB3C5426A5E8}"/>
              </a:ext>
            </a:extLst>
          </p:cNvPr>
          <p:cNvCxnSpPr>
            <a:cxnSpLocks/>
          </p:cNvCxnSpPr>
          <p:nvPr/>
        </p:nvCxnSpPr>
        <p:spPr>
          <a:xfrm>
            <a:off x="4808514" y="2169575"/>
            <a:ext cx="737718" cy="0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649DE592-1D51-20AD-B1CF-2E7BB5DD35D2}"/>
              </a:ext>
            </a:extLst>
          </p:cNvPr>
          <p:cNvCxnSpPr>
            <a:cxnSpLocks/>
          </p:cNvCxnSpPr>
          <p:nvPr/>
        </p:nvCxnSpPr>
        <p:spPr>
          <a:xfrm>
            <a:off x="5115636" y="677628"/>
            <a:ext cx="0" cy="1290818"/>
          </a:xfrm>
          <a:prstGeom prst="line">
            <a:avLst/>
          </a:prstGeom>
          <a:ln w="25400">
            <a:solidFill>
              <a:srgbClr val="00B05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21B630F1-3E14-4CBB-1918-7E25CD902C3C}"/>
              </a:ext>
            </a:extLst>
          </p:cNvPr>
          <p:cNvCxnSpPr>
            <a:cxnSpLocks/>
          </p:cNvCxnSpPr>
          <p:nvPr/>
        </p:nvCxnSpPr>
        <p:spPr>
          <a:xfrm>
            <a:off x="6802264" y="677628"/>
            <a:ext cx="0" cy="1290818"/>
          </a:xfrm>
          <a:prstGeom prst="line">
            <a:avLst/>
          </a:prstGeom>
          <a:ln w="25400">
            <a:solidFill>
              <a:srgbClr val="00B05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A49121D8-4C29-FA91-8CA9-37702B8CE7FF}"/>
              </a:ext>
            </a:extLst>
          </p:cNvPr>
          <p:cNvCxnSpPr>
            <a:cxnSpLocks/>
          </p:cNvCxnSpPr>
          <p:nvPr/>
        </p:nvCxnSpPr>
        <p:spPr>
          <a:xfrm>
            <a:off x="5115636" y="1987603"/>
            <a:ext cx="1686628" cy="0"/>
          </a:xfrm>
          <a:prstGeom prst="line">
            <a:avLst/>
          </a:prstGeom>
          <a:ln w="25400">
            <a:solidFill>
              <a:srgbClr val="00B05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58422DFC-3CD2-919B-C5D2-F29F374E26E9}"/>
              </a:ext>
            </a:extLst>
          </p:cNvPr>
          <p:cNvSpPr txBox="1"/>
          <p:nvPr/>
        </p:nvSpPr>
        <p:spPr>
          <a:xfrm>
            <a:off x="4472908" y="225210"/>
            <a:ext cx="1173233" cy="369332"/>
          </a:xfrm>
          <a:prstGeom prst="rect">
            <a:avLst/>
          </a:prstGeom>
          <a:noFill/>
          <a:ln>
            <a:noFill/>
            <a:prstDash val="sysDot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900" b="1" dirty="0">
                <a:solidFill>
                  <a:srgbClr val="00B050"/>
                </a:solidFill>
              </a:rPr>
              <a:t>OCCUPANT</a:t>
            </a:r>
          </a:p>
          <a:p>
            <a:pPr algn="ctr"/>
            <a:r>
              <a:rPr lang="en-US" sz="900" b="1" dirty="0">
                <a:solidFill>
                  <a:srgbClr val="00B050"/>
                </a:solidFill>
              </a:rPr>
              <a:t>EMERGENCY EGRESS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396088CB-3DCA-33A0-726B-85A4F686AB91}"/>
              </a:ext>
            </a:extLst>
          </p:cNvPr>
          <p:cNvCxnSpPr>
            <a:cxnSpLocks/>
          </p:cNvCxnSpPr>
          <p:nvPr/>
        </p:nvCxnSpPr>
        <p:spPr>
          <a:xfrm>
            <a:off x="1941852" y="1784317"/>
            <a:ext cx="0" cy="184129"/>
          </a:xfrm>
          <a:prstGeom prst="line">
            <a:avLst/>
          </a:prstGeom>
          <a:ln w="25400">
            <a:solidFill>
              <a:schemeClr val="accent2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3018EF3D-8EF3-E108-FC1A-1B47610EB5E0}"/>
              </a:ext>
            </a:extLst>
          </p:cNvPr>
          <p:cNvCxnSpPr>
            <a:cxnSpLocks/>
          </p:cNvCxnSpPr>
          <p:nvPr/>
        </p:nvCxnSpPr>
        <p:spPr>
          <a:xfrm>
            <a:off x="1941852" y="1981986"/>
            <a:ext cx="3173784" cy="0"/>
          </a:xfrm>
          <a:prstGeom prst="line">
            <a:avLst/>
          </a:prstGeom>
          <a:ln w="25400">
            <a:solidFill>
              <a:schemeClr val="accent2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AC142914-F43D-9DB9-F570-34BEF286C760}"/>
              </a:ext>
            </a:extLst>
          </p:cNvPr>
          <p:cNvCxnSpPr>
            <a:cxnSpLocks/>
          </p:cNvCxnSpPr>
          <p:nvPr/>
        </p:nvCxnSpPr>
        <p:spPr>
          <a:xfrm>
            <a:off x="1703554" y="1784317"/>
            <a:ext cx="238298" cy="0"/>
          </a:xfrm>
          <a:prstGeom prst="line">
            <a:avLst/>
          </a:prstGeom>
          <a:ln w="25400">
            <a:solidFill>
              <a:schemeClr val="accent2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924FD549-BF09-441D-B840-5A7CD121600F}"/>
              </a:ext>
            </a:extLst>
          </p:cNvPr>
          <p:cNvCxnSpPr>
            <a:cxnSpLocks/>
          </p:cNvCxnSpPr>
          <p:nvPr/>
        </p:nvCxnSpPr>
        <p:spPr>
          <a:xfrm>
            <a:off x="1711191" y="1600188"/>
            <a:ext cx="0" cy="184129"/>
          </a:xfrm>
          <a:prstGeom prst="line">
            <a:avLst/>
          </a:prstGeom>
          <a:ln w="25400">
            <a:solidFill>
              <a:schemeClr val="accent2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riangle 29">
            <a:extLst>
              <a:ext uri="{FF2B5EF4-FFF2-40B4-BE49-F238E27FC236}">
                <a16:creationId xmlns:a16="http://schemas.microsoft.com/office/drawing/2014/main" id="{C3DAF6FD-28EE-DDE9-85C4-06F27B0236D0}"/>
              </a:ext>
            </a:extLst>
          </p:cNvPr>
          <p:cNvSpPr/>
          <p:nvPr/>
        </p:nvSpPr>
        <p:spPr>
          <a:xfrm>
            <a:off x="5059525" y="566662"/>
            <a:ext cx="112222" cy="96743"/>
          </a:xfrm>
          <a:prstGeom prst="triangle">
            <a:avLst/>
          </a:prstGeom>
          <a:solidFill>
            <a:srgbClr val="00B050"/>
          </a:solidFill>
          <a:ln>
            <a:noFill/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riangle 30">
            <a:extLst>
              <a:ext uri="{FF2B5EF4-FFF2-40B4-BE49-F238E27FC236}">
                <a16:creationId xmlns:a16="http://schemas.microsoft.com/office/drawing/2014/main" id="{4D280808-DBF9-7F77-A313-768C6A1EE4CA}"/>
              </a:ext>
            </a:extLst>
          </p:cNvPr>
          <p:cNvSpPr/>
          <p:nvPr/>
        </p:nvSpPr>
        <p:spPr>
          <a:xfrm>
            <a:off x="6744898" y="561728"/>
            <a:ext cx="112222" cy="96743"/>
          </a:xfrm>
          <a:prstGeom prst="triangle">
            <a:avLst/>
          </a:prstGeom>
          <a:solidFill>
            <a:srgbClr val="00B050"/>
          </a:solidFill>
          <a:ln>
            <a:noFill/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Triangle 31">
            <a:extLst>
              <a:ext uri="{FF2B5EF4-FFF2-40B4-BE49-F238E27FC236}">
                <a16:creationId xmlns:a16="http://schemas.microsoft.com/office/drawing/2014/main" id="{4503EA58-0BBE-FB84-A91E-12291C873317}"/>
              </a:ext>
            </a:extLst>
          </p:cNvPr>
          <p:cNvSpPr/>
          <p:nvPr/>
        </p:nvSpPr>
        <p:spPr>
          <a:xfrm>
            <a:off x="1655080" y="1480625"/>
            <a:ext cx="112222" cy="96743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06546827-F6B6-E0CA-AC32-462CD5D7407A}"/>
              </a:ext>
            </a:extLst>
          </p:cNvPr>
          <p:cNvSpPr txBox="1"/>
          <p:nvPr/>
        </p:nvSpPr>
        <p:spPr>
          <a:xfrm>
            <a:off x="709331" y="1723621"/>
            <a:ext cx="11732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b="1" dirty="0">
                <a:solidFill>
                  <a:schemeClr val="accent2"/>
                </a:solidFill>
              </a:rPr>
              <a:t>CONTRACTOR</a:t>
            </a:r>
          </a:p>
          <a:p>
            <a:pPr algn="ctr"/>
            <a:r>
              <a:rPr lang="en-US" sz="900" b="1" dirty="0">
                <a:solidFill>
                  <a:schemeClr val="accent2"/>
                </a:solidFill>
              </a:rPr>
              <a:t>EMERGENCY EGRESS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2928670B-FE98-85EA-E984-DF844EE3EB2D}"/>
              </a:ext>
            </a:extLst>
          </p:cNvPr>
          <p:cNvSpPr txBox="1"/>
          <p:nvPr/>
        </p:nvSpPr>
        <p:spPr>
          <a:xfrm>
            <a:off x="4685565" y="2182577"/>
            <a:ext cx="10243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dirty="0">
                <a:solidFill>
                  <a:srgbClr val="C00000"/>
                </a:solidFill>
              </a:rPr>
              <a:t>CONSTRUCTION PARTITION</a:t>
            </a:r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6B8FD8A6-4BBA-114F-897B-9AA89243D8C0}"/>
              </a:ext>
            </a:extLst>
          </p:cNvPr>
          <p:cNvGrpSpPr/>
          <p:nvPr/>
        </p:nvGrpSpPr>
        <p:grpSpPr>
          <a:xfrm>
            <a:off x="4706479" y="1842596"/>
            <a:ext cx="238282" cy="230833"/>
            <a:chOff x="6367183" y="2421124"/>
            <a:chExt cx="292759" cy="288758"/>
          </a:xfrm>
        </p:grpSpPr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7255FEC7-02BE-E667-2BFC-971B8AF4D94E}"/>
                </a:ext>
              </a:extLst>
            </p:cNvPr>
            <p:cNvCxnSpPr/>
            <p:nvPr/>
          </p:nvCxnSpPr>
          <p:spPr>
            <a:xfrm>
              <a:off x="6500755" y="2539589"/>
              <a:ext cx="159187" cy="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Arc 40">
              <a:extLst>
                <a:ext uri="{FF2B5EF4-FFF2-40B4-BE49-F238E27FC236}">
                  <a16:creationId xmlns:a16="http://schemas.microsoft.com/office/drawing/2014/main" id="{1D4FA873-29BC-D51C-5A76-CAB72382EAB2}"/>
                </a:ext>
              </a:extLst>
            </p:cNvPr>
            <p:cNvSpPr/>
            <p:nvPr/>
          </p:nvSpPr>
          <p:spPr>
            <a:xfrm rot="4699961">
              <a:off x="6367183" y="2421124"/>
              <a:ext cx="288758" cy="288758"/>
            </a:xfrm>
            <a:prstGeom prst="arc">
              <a:avLst>
                <a:gd name="adj1" fmla="val 16200000"/>
                <a:gd name="adj2" fmla="val 1086659"/>
              </a:avLst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E4C48744-68B4-FDD8-3C82-7AA70BA482CC}"/>
              </a:ext>
            </a:extLst>
          </p:cNvPr>
          <p:cNvGrpSpPr/>
          <p:nvPr/>
        </p:nvGrpSpPr>
        <p:grpSpPr>
          <a:xfrm rot="16200000" flipV="1">
            <a:off x="5004522" y="2051932"/>
            <a:ext cx="247269" cy="220838"/>
            <a:chOff x="6367183" y="2421124"/>
            <a:chExt cx="292759" cy="288758"/>
          </a:xfrm>
        </p:grpSpPr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C3C28133-2091-98D8-E643-C7DC3009E980}"/>
                </a:ext>
              </a:extLst>
            </p:cNvPr>
            <p:cNvCxnSpPr/>
            <p:nvPr/>
          </p:nvCxnSpPr>
          <p:spPr>
            <a:xfrm>
              <a:off x="6500755" y="2539589"/>
              <a:ext cx="159187" cy="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Arc 44">
              <a:extLst>
                <a:ext uri="{FF2B5EF4-FFF2-40B4-BE49-F238E27FC236}">
                  <a16:creationId xmlns:a16="http://schemas.microsoft.com/office/drawing/2014/main" id="{DB8DEF78-A9F4-65C8-429B-607CB34749CF}"/>
                </a:ext>
              </a:extLst>
            </p:cNvPr>
            <p:cNvSpPr/>
            <p:nvPr/>
          </p:nvSpPr>
          <p:spPr>
            <a:xfrm rot="4699961">
              <a:off x="6367183" y="2421124"/>
              <a:ext cx="288758" cy="288758"/>
            </a:xfrm>
            <a:prstGeom prst="arc">
              <a:avLst>
                <a:gd name="adj1" fmla="val 16200000"/>
                <a:gd name="adj2" fmla="val 1086659"/>
              </a:avLst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8" name="TextBox 47">
            <a:extLst>
              <a:ext uri="{FF2B5EF4-FFF2-40B4-BE49-F238E27FC236}">
                <a16:creationId xmlns:a16="http://schemas.microsoft.com/office/drawing/2014/main" id="{52F8D0D9-4005-EFA4-FD78-279DDF2F9D93}"/>
              </a:ext>
            </a:extLst>
          </p:cNvPr>
          <p:cNvSpPr txBox="1"/>
          <p:nvPr/>
        </p:nvSpPr>
        <p:spPr>
          <a:xfrm>
            <a:off x="6214392" y="217309"/>
            <a:ext cx="1173233" cy="369332"/>
          </a:xfrm>
          <a:prstGeom prst="rect">
            <a:avLst/>
          </a:prstGeom>
          <a:noFill/>
          <a:ln>
            <a:noFill/>
            <a:prstDash val="sysDot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900" b="1" dirty="0">
                <a:solidFill>
                  <a:srgbClr val="00B050"/>
                </a:solidFill>
              </a:rPr>
              <a:t>OCCUPANT</a:t>
            </a:r>
          </a:p>
          <a:p>
            <a:pPr algn="ctr"/>
            <a:r>
              <a:rPr lang="en-US" sz="900" b="1" dirty="0">
                <a:solidFill>
                  <a:srgbClr val="00B050"/>
                </a:solidFill>
              </a:rPr>
              <a:t>EMERGENCY EGRESS</a:t>
            </a:r>
          </a:p>
        </p:txBody>
      </p:sp>
      <p:pic>
        <p:nvPicPr>
          <p:cNvPr id="2" name="Picture 1" descr="A person running into a exit&#10;&#10;Description automatically generated">
            <a:extLst>
              <a:ext uri="{FF2B5EF4-FFF2-40B4-BE49-F238E27FC236}">
                <a16:creationId xmlns:a16="http://schemas.microsoft.com/office/drawing/2014/main" id="{07CCA9F0-4317-F4A3-6D8D-B6B1F5C45BB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1453" t="10853" r="21818" b="18030"/>
          <a:stretch/>
        </p:blipFill>
        <p:spPr>
          <a:xfrm>
            <a:off x="7298563" y="66683"/>
            <a:ext cx="507572" cy="686386"/>
          </a:xfrm>
          <a:prstGeom prst="rect">
            <a:avLst/>
          </a:prstGeom>
        </p:spPr>
      </p:pic>
      <p:pic>
        <p:nvPicPr>
          <p:cNvPr id="3" name="Picture 2" descr="A person running into a exit&#10;&#10;Description automatically generated">
            <a:extLst>
              <a:ext uri="{FF2B5EF4-FFF2-40B4-BE49-F238E27FC236}">
                <a16:creationId xmlns:a16="http://schemas.microsoft.com/office/drawing/2014/main" id="{BBFD882E-0818-EB0F-7FB6-0D5AC7B6340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1453" t="10853" r="21818" b="18030"/>
          <a:stretch/>
        </p:blipFill>
        <p:spPr>
          <a:xfrm>
            <a:off x="4061268" y="66683"/>
            <a:ext cx="507572" cy="686386"/>
          </a:xfrm>
          <a:prstGeom prst="rect">
            <a:avLst/>
          </a:prstGeom>
        </p:spPr>
      </p:pic>
      <p:pic>
        <p:nvPicPr>
          <p:cNvPr id="4" name="Picture 3" descr="A person running into a exit&#10;&#10;Description automatically generated">
            <a:extLst>
              <a:ext uri="{FF2B5EF4-FFF2-40B4-BE49-F238E27FC236}">
                <a16:creationId xmlns:a16="http://schemas.microsoft.com/office/drawing/2014/main" id="{84810966-ADD0-FC1B-D574-35C62D5D3E3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1453" t="10853" r="21818" b="18030"/>
          <a:stretch/>
        </p:blipFill>
        <p:spPr>
          <a:xfrm>
            <a:off x="1042161" y="1037740"/>
            <a:ext cx="507572" cy="68638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9AB893C-E60D-4D40-4A0D-47733BE0FB50}"/>
              </a:ext>
            </a:extLst>
          </p:cNvPr>
          <p:cNvSpPr txBox="1"/>
          <p:nvPr/>
        </p:nvSpPr>
        <p:spPr>
          <a:xfrm>
            <a:off x="293540" y="6212387"/>
            <a:ext cx="58024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BUILDING</a:t>
            </a:r>
            <a:r>
              <a:rPr lang="en-US" b="1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b="1" dirty="0"/>
              <a:t>EMERGENCY EGRESS &amp; STAIRWELL CLOSURE</a:t>
            </a:r>
          </a:p>
          <a:p>
            <a:endParaRPr lang="en-US" b="1" dirty="0">
              <a:solidFill>
                <a:schemeClr val="bg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53314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FBEA1C-4165-71D3-2616-14C4DD58ED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person running into a exit&#10;&#10;Description automatically generated">
            <a:extLst>
              <a:ext uri="{FF2B5EF4-FFF2-40B4-BE49-F238E27FC236}">
                <a16:creationId xmlns:a16="http://schemas.microsoft.com/office/drawing/2014/main" id="{BB227AC1-91B7-F6DB-430B-1A28FC60C17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453" t="10853" r="21818" b="18030"/>
          <a:stretch/>
        </p:blipFill>
        <p:spPr>
          <a:xfrm>
            <a:off x="68208" y="1560638"/>
            <a:ext cx="507572" cy="686386"/>
          </a:xfrm>
          <a:prstGeom prst="rect">
            <a:avLst/>
          </a:prstGeom>
        </p:spPr>
      </p:pic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AE0DBC72-76CC-2899-751F-D705807C3E41}"/>
              </a:ext>
            </a:extLst>
          </p:cNvPr>
          <p:cNvCxnSpPr>
            <a:cxnSpLocks/>
          </p:cNvCxnSpPr>
          <p:nvPr/>
        </p:nvCxnSpPr>
        <p:spPr>
          <a:xfrm>
            <a:off x="5823999" y="1988806"/>
            <a:ext cx="3867256" cy="0"/>
          </a:xfrm>
          <a:prstGeom prst="line">
            <a:avLst/>
          </a:prstGeom>
          <a:ln w="25400">
            <a:solidFill>
              <a:srgbClr val="00B05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10">
            <a:extLst>
              <a:ext uri="{FF2B5EF4-FFF2-40B4-BE49-F238E27FC236}">
                <a16:creationId xmlns:a16="http://schemas.microsoft.com/office/drawing/2014/main" id="{4DF3BF67-6F94-F205-34F5-43E8DCD89BF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rcRect l="2042" r="2042"/>
          <a:stretch/>
        </p:blipFill>
        <p:spPr>
          <a:xfrm>
            <a:off x="1553232" y="-15277"/>
            <a:ext cx="8512601" cy="6858000"/>
          </a:xfrm>
          <a:prstGeom prst="rect">
            <a:avLst/>
          </a:prstGeom>
        </p:spPr>
      </p:pic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E69E23ED-8966-4D92-1B40-A22F6A95C052}"/>
              </a:ext>
            </a:extLst>
          </p:cNvPr>
          <p:cNvCxnSpPr>
            <a:cxnSpLocks/>
          </p:cNvCxnSpPr>
          <p:nvPr/>
        </p:nvCxnSpPr>
        <p:spPr>
          <a:xfrm>
            <a:off x="5793955" y="718095"/>
            <a:ext cx="0" cy="4432201"/>
          </a:xfrm>
          <a:prstGeom prst="line">
            <a:avLst/>
          </a:prstGeom>
          <a:ln w="25400">
            <a:solidFill>
              <a:srgbClr val="00B05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riangle 23">
            <a:extLst>
              <a:ext uri="{FF2B5EF4-FFF2-40B4-BE49-F238E27FC236}">
                <a16:creationId xmlns:a16="http://schemas.microsoft.com/office/drawing/2014/main" id="{AE25E606-2BA4-DF86-E4BC-18F6FD45FDEB}"/>
              </a:ext>
            </a:extLst>
          </p:cNvPr>
          <p:cNvSpPr/>
          <p:nvPr/>
        </p:nvSpPr>
        <p:spPr>
          <a:xfrm>
            <a:off x="5737844" y="607129"/>
            <a:ext cx="112222" cy="96743"/>
          </a:xfrm>
          <a:prstGeom prst="triangl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Triangle 58">
            <a:extLst>
              <a:ext uri="{FF2B5EF4-FFF2-40B4-BE49-F238E27FC236}">
                <a16:creationId xmlns:a16="http://schemas.microsoft.com/office/drawing/2014/main" id="{F763C15A-7D3D-F851-ADD9-F9F8B4B6F50B}"/>
              </a:ext>
            </a:extLst>
          </p:cNvPr>
          <p:cNvSpPr/>
          <p:nvPr/>
        </p:nvSpPr>
        <p:spPr>
          <a:xfrm rot="10800000">
            <a:off x="5752927" y="5164800"/>
            <a:ext cx="112222" cy="96743"/>
          </a:xfrm>
          <a:prstGeom prst="triangl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Triangle 59">
            <a:extLst>
              <a:ext uri="{FF2B5EF4-FFF2-40B4-BE49-F238E27FC236}">
                <a16:creationId xmlns:a16="http://schemas.microsoft.com/office/drawing/2014/main" id="{76AC8787-F8A6-E4D2-60B3-298550EBE50C}"/>
              </a:ext>
            </a:extLst>
          </p:cNvPr>
          <p:cNvSpPr/>
          <p:nvPr/>
        </p:nvSpPr>
        <p:spPr>
          <a:xfrm rot="5400000">
            <a:off x="9695902" y="1940435"/>
            <a:ext cx="112222" cy="96743"/>
          </a:xfrm>
          <a:prstGeom prst="triangl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9511BED0-ABB3-C43C-EE49-F50EF70FC886}"/>
              </a:ext>
            </a:extLst>
          </p:cNvPr>
          <p:cNvSpPr txBox="1"/>
          <p:nvPr/>
        </p:nvSpPr>
        <p:spPr>
          <a:xfrm>
            <a:off x="5207338" y="5292052"/>
            <a:ext cx="11732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b="1" dirty="0">
                <a:solidFill>
                  <a:srgbClr val="00B050"/>
                </a:solidFill>
              </a:rPr>
              <a:t>OCCUPANT</a:t>
            </a:r>
          </a:p>
          <a:p>
            <a:pPr algn="ctr"/>
            <a:r>
              <a:rPr lang="en-US" sz="900" b="1" dirty="0">
                <a:solidFill>
                  <a:srgbClr val="00B050"/>
                </a:solidFill>
              </a:rPr>
              <a:t>EMERGENCY EGRESS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26077921-4FFA-7D44-9E36-C6FB684D0D50}"/>
              </a:ext>
            </a:extLst>
          </p:cNvPr>
          <p:cNvSpPr txBox="1"/>
          <p:nvPr/>
        </p:nvSpPr>
        <p:spPr>
          <a:xfrm>
            <a:off x="5667088" y="226551"/>
            <a:ext cx="11732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dirty="0">
                <a:solidFill>
                  <a:srgbClr val="00B050"/>
                </a:solidFill>
              </a:rPr>
              <a:t>OCCUPANT</a:t>
            </a:r>
          </a:p>
          <a:p>
            <a:r>
              <a:rPr lang="en-US" sz="900" b="1" dirty="0">
                <a:solidFill>
                  <a:srgbClr val="00B050"/>
                </a:solidFill>
              </a:rPr>
              <a:t>EMERGENCY EGRESS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5DB9DD01-9527-2510-474D-E4888CD88827}"/>
              </a:ext>
            </a:extLst>
          </p:cNvPr>
          <p:cNvSpPr txBox="1"/>
          <p:nvPr/>
        </p:nvSpPr>
        <p:spPr>
          <a:xfrm>
            <a:off x="9833117" y="1709233"/>
            <a:ext cx="11732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dirty="0">
                <a:solidFill>
                  <a:srgbClr val="00B050"/>
                </a:solidFill>
              </a:rPr>
              <a:t>OCCUPANT</a:t>
            </a:r>
          </a:p>
          <a:p>
            <a:r>
              <a:rPr lang="en-US" sz="900" b="1" dirty="0">
                <a:solidFill>
                  <a:srgbClr val="00B050"/>
                </a:solidFill>
              </a:rPr>
              <a:t>EMERGENCY EGRESS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D277605C-F72B-DD33-A92A-013611F383F2}"/>
              </a:ext>
            </a:extLst>
          </p:cNvPr>
          <p:cNvSpPr txBox="1"/>
          <p:nvPr/>
        </p:nvSpPr>
        <p:spPr>
          <a:xfrm>
            <a:off x="4594158" y="2160369"/>
            <a:ext cx="10243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00" b="1" dirty="0">
                <a:solidFill>
                  <a:srgbClr val="C00000"/>
                </a:solidFill>
              </a:rPr>
              <a:t>CONSTRUCTION PARTITION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25CD59A-AA26-BE2C-4CD2-AA23CD77DC5B}"/>
              </a:ext>
            </a:extLst>
          </p:cNvPr>
          <p:cNvSpPr txBox="1"/>
          <p:nvPr/>
        </p:nvSpPr>
        <p:spPr>
          <a:xfrm>
            <a:off x="293540" y="6212387"/>
            <a:ext cx="58024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BUILDING</a:t>
            </a:r>
            <a:r>
              <a:rPr lang="en-US" b="1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b="1" dirty="0"/>
              <a:t>EMERGENCY EGRESS &amp; STAIRWELL CLOSURE</a:t>
            </a:r>
          </a:p>
        </p:txBody>
      </p:sp>
      <p:pic>
        <p:nvPicPr>
          <p:cNvPr id="7" name="Picture 6" descr="A person running into a exit&#10;&#10;Description automatically generated">
            <a:extLst>
              <a:ext uri="{FF2B5EF4-FFF2-40B4-BE49-F238E27FC236}">
                <a16:creationId xmlns:a16="http://schemas.microsoft.com/office/drawing/2014/main" id="{2FFD63D0-2183-A0CC-9E3F-DCC54EA747C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453" t="10853" r="21818" b="18030"/>
          <a:stretch/>
        </p:blipFill>
        <p:spPr>
          <a:xfrm>
            <a:off x="10954211" y="1373320"/>
            <a:ext cx="507572" cy="686386"/>
          </a:xfrm>
          <a:prstGeom prst="rect">
            <a:avLst/>
          </a:prstGeom>
        </p:spPr>
      </p:pic>
      <p:pic>
        <p:nvPicPr>
          <p:cNvPr id="8" name="Picture 7" descr="A person running into a exit&#10;&#10;Description automatically generated">
            <a:extLst>
              <a:ext uri="{FF2B5EF4-FFF2-40B4-BE49-F238E27FC236}">
                <a16:creationId xmlns:a16="http://schemas.microsoft.com/office/drawing/2014/main" id="{2728C825-9AA9-E755-4D95-B7237847258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453" t="10853" r="21818" b="18030"/>
          <a:stretch/>
        </p:blipFill>
        <p:spPr>
          <a:xfrm>
            <a:off x="6336324" y="5123881"/>
            <a:ext cx="507572" cy="686386"/>
          </a:xfrm>
          <a:prstGeom prst="rect">
            <a:avLst/>
          </a:prstGeom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B0D83503-4F44-5260-2A24-57F51F1536B5}"/>
              </a:ext>
            </a:extLst>
          </p:cNvPr>
          <p:cNvCxnSpPr>
            <a:cxnSpLocks/>
          </p:cNvCxnSpPr>
          <p:nvPr/>
        </p:nvCxnSpPr>
        <p:spPr>
          <a:xfrm flipH="1">
            <a:off x="5555673" y="1842465"/>
            <a:ext cx="95412" cy="2064517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Group 4">
            <a:extLst>
              <a:ext uri="{FF2B5EF4-FFF2-40B4-BE49-F238E27FC236}">
                <a16:creationId xmlns:a16="http://schemas.microsoft.com/office/drawing/2014/main" id="{2B066AE8-E352-09AC-4508-A245C87FA8AF}"/>
              </a:ext>
            </a:extLst>
          </p:cNvPr>
          <p:cNvGrpSpPr/>
          <p:nvPr/>
        </p:nvGrpSpPr>
        <p:grpSpPr>
          <a:xfrm>
            <a:off x="5546197" y="1863845"/>
            <a:ext cx="238282" cy="230833"/>
            <a:chOff x="6367183" y="2421124"/>
            <a:chExt cx="292759" cy="288758"/>
          </a:xfrm>
        </p:grpSpPr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62F40E3D-7BF0-5D1D-0D54-0B603CC0AA36}"/>
                </a:ext>
              </a:extLst>
            </p:cNvPr>
            <p:cNvCxnSpPr/>
            <p:nvPr/>
          </p:nvCxnSpPr>
          <p:spPr>
            <a:xfrm>
              <a:off x="6500755" y="2539589"/>
              <a:ext cx="159187" cy="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Arc 11">
              <a:extLst>
                <a:ext uri="{FF2B5EF4-FFF2-40B4-BE49-F238E27FC236}">
                  <a16:creationId xmlns:a16="http://schemas.microsoft.com/office/drawing/2014/main" id="{01105021-11A4-9189-D663-07BFE130E618}"/>
                </a:ext>
              </a:extLst>
            </p:cNvPr>
            <p:cNvSpPr/>
            <p:nvPr/>
          </p:nvSpPr>
          <p:spPr>
            <a:xfrm rot="4699961">
              <a:off x="6367183" y="2421124"/>
              <a:ext cx="288758" cy="288758"/>
            </a:xfrm>
            <a:prstGeom prst="arc">
              <a:avLst>
                <a:gd name="adj1" fmla="val 16200000"/>
                <a:gd name="adj2" fmla="val 1086659"/>
              </a:avLst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675D9C7-8EFA-FB1A-AE77-B15B4B6BEC32}"/>
              </a:ext>
            </a:extLst>
          </p:cNvPr>
          <p:cNvCxnSpPr>
            <a:cxnSpLocks/>
          </p:cNvCxnSpPr>
          <p:nvPr/>
        </p:nvCxnSpPr>
        <p:spPr>
          <a:xfrm flipV="1">
            <a:off x="2070045" y="645756"/>
            <a:ext cx="0" cy="1099477"/>
          </a:xfrm>
          <a:prstGeom prst="line">
            <a:avLst/>
          </a:prstGeom>
          <a:ln w="25400">
            <a:solidFill>
              <a:srgbClr val="00B05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913830D0-0A18-90D5-90BD-DBD17E0922B2}"/>
              </a:ext>
            </a:extLst>
          </p:cNvPr>
          <p:cNvCxnSpPr>
            <a:cxnSpLocks/>
          </p:cNvCxnSpPr>
          <p:nvPr/>
        </p:nvCxnSpPr>
        <p:spPr>
          <a:xfrm>
            <a:off x="1927176" y="1708412"/>
            <a:ext cx="142869" cy="0"/>
          </a:xfrm>
          <a:prstGeom prst="line">
            <a:avLst/>
          </a:prstGeom>
          <a:ln w="25400">
            <a:solidFill>
              <a:srgbClr val="00B05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59E1CA49-86B7-890D-1586-380058B133C2}"/>
              </a:ext>
            </a:extLst>
          </p:cNvPr>
          <p:cNvCxnSpPr>
            <a:cxnSpLocks/>
          </p:cNvCxnSpPr>
          <p:nvPr/>
        </p:nvCxnSpPr>
        <p:spPr>
          <a:xfrm flipV="1">
            <a:off x="1927176" y="1716513"/>
            <a:ext cx="0" cy="78958"/>
          </a:xfrm>
          <a:prstGeom prst="line">
            <a:avLst/>
          </a:prstGeom>
          <a:ln w="25400">
            <a:solidFill>
              <a:srgbClr val="00B05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150A14E0-FD15-1502-AD9B-E7A730FA73A7}"/>
              </a:ext>
            </a:extLst>
          </p:cNvPr>
          <p:cNvSpPr txBox="1"/>
          <p:nvPr/>
        </p:nvSpPr>
        <p:spPr>
          <a:xfrm>
            <a:off x="917902" y="451230"/>
            <a:ext cx="129088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00" b="1" dirty="0">
                <a:solidFill>
                  <a:srgbClr val="00B050"/>
                </a:solidFill>
              </a:rPr>
              <a:t>FROM UPPER FLOORS</a:t>
            </a:r>
          </a:p>
        </p:txBody>
      </p: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DF229218-A768-E2B3-3642-0346940B1114}"/>
              </a:ext>
            </a:extLst>
          </p:cNvPr>
          <p:cNvCxnSpPr>
            <a:cxnSpLocks/>
          </p:cNvCxnSpPr>
          <p:nvPr/>
        </p:nvCxnSpPr>
        <p:spPr>
          <a:xfrm>
            <a:off x="1927175" y="1795471"/>
            <a:ext cx="216785" cy="0"/>
          </a:xfrm>
          <a:prstGeom prst="line">
            <a:avLst/>
          </a:prstGeom>
          <a:ln w="25400">
            <a:solidFill>
              <a:srgbClr val="00B05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641433FD-C2CB-554E-ADFC-CE6B95B68074}"/>
              </a:ext>
            </a:extLst>
          </p:cNvPr>
          <p:cNvCxnSpPr>
            <a:cxnSpLocks/>
          </p:cNvCxnSpPr>
          <p:nvPr/>
        </p:nvCxnSpPr>
        <p:spPr>
          <a:xfrm flipV="1">
            <a:off x="2135765" y="1795471"/>
            <a:ext cx="0" cy="114759"/>
          </a:xfrm>
          <a:prstGeom prst="line">
            <a:avLst/>
          </a:prstGeom>
          <a:ln w="25400">
            <a:solidFill>
              <a:srgbClr val="00B05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B34BD26E-CAAA-4E6F-3892-2E19B67C12F0}"/>
              </a:ext>
            </a:extLst>
          </p:cNvPr>
          <p:cNvCxnSpPr>
            <a:cxnSpLocks/>
          </p:cNvCxnSpPr>
          <p:nvPr/>
        </p:nvCxnSpPr>
        <p:spPr>
          <a:xfrm>
            <a:off x="1646220" y="1915068"/>
            <a:ext cx="499377" cy="0"/>
          </a:xfrm>
          <a:prstGeom prst="line">
            <a:avLst/>
          </a:prstGeom>
          <a:ln w="25400">
            <a:solidFill>
              <a:srgbClr val="00B05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riangle 58">
            <a:extLst>
              <a:ext uri="{FF2B5EF4-FFF2-40B4-BE49-F238E27FC236}">
                <a16:creationId xmlns:a16="http://schemas.microsoft.com/office/drawing/2014/main" id="{8C1E35CF-494F-CA92-5F89-48ED46D34196}"/>
              </a:ext>
            </a:extLst>
          </p:cNvPr>
          <p:cNvSpPr/>
          <p:nvPr/>
        </p:nvSpPr>
        <p:spPr>
          <a:xfrm rot="16200000">
            <a:off x="1527168" y="1861859"/>
            <a:ext cx="112222" cy="96743"/>
          </a:xfrm>
          <a:prstGeom prst="triangl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5842B7E4-DDEB-8FA5-7951-385DC7B76555}"/>
              </a:ext>
            </a:extLst>
          </p:cNvPr>
          <p:cNvCxnSpPr>
            <a:cxnSpLocks/>
          </p:cNvCxnSpPr>
          <p:nvPr/>
        </p:nvCxnSpPr>
        <p:spPr>
          <a:xfrm>
            <a:off x="5823999" y="1991871"/>
            <a:ext cx="3867256" cy="0"/>
          </a:xfrm>
          <a:prstGeom prst="line">
            <a:avLst/>
          </a:prstGeom>
          <a:ln w="25400">
            <a:solidFill>
              <a:srgbClr val="00B05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3A1F71B3-4073-64F2-2CB8-7C841116A794}"/>
              </a:ext>
            </a:extLst>
          </p:cNvPr>
          <p:cNvCxnSpPr>
            <a:cxnSpLocks/>
          </p:cNvCxnSpPr>
          <p:nvPr/>
        </p:nvCxnSpPr>
        <p:spPr>
          <a:xfrm>
            <a:off x="2217845" y="1848893"/>
            <a:ext cx="0" cy="130369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BBA12D2D-310F-C69E-576D-1A0FFEB6A980}"/>
              </a:ext>
            </a:extLst>
          </p:cNvPr>
          <p:cNvCxnSpPr>
            <a:cxnSpLocks/>
          </p:cNvCxnSpPr>
          <p:nvPr/>
        </p:nvCxnSpPr>
        <p:spPr>
          <a:xfrm>
            <a:off x="1752600" y="1973695"/>
            <a:ext cx="465245" cy="0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Box 51">
            <a:extLst>
              <a:ext uri="{FF2B5EF4-FFF2-40B4-BE49-F238E27FC236}">
                <a16:creationId xmlns:a16="http://schemas.microsoft.com/office/drawing/2014/main" id="{350B4FE5-F60C-2DCA-8B42-6B87DCEA1266}"/>
              </a:ext>
            </a:extLst>
          </p:cNvPr>
          <p:cNvSpPr txBox="1"/>
          <p:nvPr/>
        </p:nvSpPr>
        <p:spPr>
          <a:xfrm>
            <a:off x="4175311" y="441906"/>
            <a:ext cx="129088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00" b="1" dirty="0">
                <a:solidFill>
                  <a:srgbClr val="00B050"/>
                </a:solidFill>
              </a:rPr>
              <a:t>FROM UPPER FLOORS</a:t>
            </a:r>
          </a:p>
        </p:txBody>
      </p:sp>
      <p:pic>
        <p:nvPicPr>
          <p:cNvPr id="53" name="Picture 52" descr="A person running into a exit&#10;&#10;Description automatically generated">
            <a:extLst>
              <a:ext uri="{FF2B5EF4-FFF2-40B4-BE49-F238E27FC236}">
                <a16:creationId xmlns:a16="http://schemas.microsoft.com/office/drawing/2014/main" id="{6BA7FC04-15E6-DB08-5CD5-FB162FBBAD7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453" t="10853" r="21818" b="18030"/>
          <a:stretch/>
        </p:blipFill>
        <p:spPr>
          <a:xfrm>
            <a:off x="6777169" y="101799"/>
            <a:ext cx="507572" cy="686386"/>
          </a:xfrm>
          <a:prstGeom prst="rect">
            <a:avLst/>
          </a:prstGeom>
        </p:spPr>
      </p:pic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260A43BB-04F0-C1D2-ED99-53E7E89FA9BD}"/>
              </a:ext>
            </a:extLst>
          </p:cNvPr>
          <p:cNvCxnSpPr>
            <a:cxnSpLocks/>
          </p:cNvCxnSpPr>
          <p:nvPr/>
        </p:nvCxnSpPr>
        <p:spPr>
          <a:xfrm flipH="1">
            <a:off x="5363485" y="1581131"/>
            <a:ext cx="119064" cy="0"/>
          </a:xfrm>
          <a:prstGeom prst="line">
            <a:avLst/>
          </a:prstGeom>
          <a:ln w="25400">
            <a:solidFill>
              <a:srgbClr val="00B05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TextBox 74">
            <a:extLst>
              <a:ext uri="{FF2B5EF4-FFF2-40B4-BE49-F238E27FC236}">
                <a16:creationId xmlns:a16="http://schemas.microsoft.com/office/drawing/2014/main" id="{48EF766A-9F6F-FA8A-D5B0-F4925F5E8AAE}"/>
              </a:ext>
            </a:extLst>
          </p:cNvPr>
          <p:cNvSpPr txBox="1"/>
          <p:nvPr/>
        </p:nvSpPr>
        <p:spPr>
          <a:xfrm>
            <a:off x="8960759" y="437650"/>
            <a:ext cx="129088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dirty="0">
                <a:solidFill>
                  <a:srgbClr val="00B050"/>
                </a:solidFill>
              </a:rPr>
              <a:t>FROM UPPER FLOORS</a:t>
            </a:r>
          </a:p>
        </p:txBody>
      </p: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A249D502-A02F-59D3-11C6-A3CA806EDD72}"/>
              </a:ext>
            </a:extLst>
          </p:cNvPr>
          <p:cNvCxnSpPr>
            <a:cxnSpLocks/>
          </p:cNvCxnSpPr>
          <p:nvPr/>
        </p:nvCxnSpPr>
        <p:spPr>
          <a:xfrm flipV="1">
            <a:off x="9083425" y="655500"/>
            <a:ext cx="0" cy="986969"/>
          </a:xfrm>
          <a:prstGeom prst="line">
            <a:avLst/>
          </a:prstGeom>
          <a:ln w="25400">
            <a:solidFill>
              <a:srgbClr val="00B05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C8BEFCEF-E4C2-67DB-BFF9-91DD7DF85CC0}"/>
              </a:ext>
            </a:extLst>
          </p:cNvPr>
          <p:cNvCxnSpPr>
            <a:cxnSpLocks/>
          </p:cNvCxnSpPr>
          <p:nvPr/>
        </p:nvCxnSpPr>
        <p:spPr>
          <a:xfrm flipH="1">
            <a:off x="9083426" y="1642468"/>
            <a:ext cx="97677" cy="0"/>
          </a:xfrm>
          <a:prstGeom prst="line">
            <a:avLst/>
          </a:prstGeom>
          <a:ln w="25400">
            <a:solidFill>
              <a:srgbClr val="00B05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73">
            <a:extLst>
              <a:ext uri="{FF2B5EF4-FFF2-40B4-BE49-F238E27FC236}">
                <a16:creationId xmlns:a16="http://schemas.microsoft.com/office/drawing/2014/main" id="{AA31DB78-5395-BDB3-5386-CD3FCAA68D91}"/>
              </a:ext>
            </a:extLst>
          </p:cNvPr>
          <p:cNvCxnSpPr>
            <a:cxnSpLocks/>
          </p:cNvCxnSpPr>
          <p:nvPr/>
        </p:nvCxnSpPr>
        <p:spPr>
          <a:xfrm flipH="1" flipV="1">
            <a:off x="9181103" y="1660401"/>
            <a:ext cx="0" cy="78958"/>
          </a:xfrm>
          <a:prstGeom prst="line">
            <a:avLst/>
          </a:prstGeom>
          <a:ln w="25400">
            <a:solidFill>
              <a:srgbClr val="00B05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Connector 76">
            <a:extLst>
              <a:ext uri="{FF2B5EF4-FFF2-40B4-BE49-F238E27FC236}">
                <a16:creationId xmlns:a16="http://schemas.microsoft.com/office/drawing/2014/main" id="{38E832F9-1274-7578-50BC-CDFA14B0B38B}"/>
              </a:ext>
            </a:extLst>
          </p:cNvPr>
          <p:cNvCxnSpPr>
            <a:cxnSpLocks/>
          </p:cNvCxnSpPr>
          <p:nvPr/>
        </p:nvCxnSpPr>
        <p:spPr>
          <a:xfrm flipH="1">
            <a:off x="9032892" y="1739359"/>
            <a:ext cx="148211" cy="0"/>
          </a:xfrm>
          <a:prstGeom prst="line">
            <a:avLst/>
          </a:prstGeom>
          <a:ln w="25400">
            <a:solidFill>
              <a:srgbClr val="00B05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Connector 77">
            <a:extLst>
              <a:ext uri="{FF2B5EF4-FFF2-40B4-BE49-F238E27FC236}">
                <a16:creationId xmlns:a16="http://schemas.microsoft.com/office/drawing/2014/main" id="{C4459C58-2392-C776-4DAA-28074859B8B0}"/>
              </a:ext>
            </a:extLst>
          </p:cNvPr>
          <p:cNvCxnSpPr>
            <a:cxnSpLocks/>
          </p:cNvCxnSpPr>
          <p:nvPr/>
        </p:nvCxnSpPr>
        <p:spPr>
          <a:xfrm flipH="1" flipV="1">
            <a:off x="9038495" y="1739359"/>
            <a:ext cx="0" cy="114759"/>
          </a:xfrm>
          <a:prstGeom prst="line">
            <a:avLst/>
          </a:prstGeom>
          <a:ln w="25400">
            <a:solidFill>
              <a:srgbClr val="00B05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EEB835F0-B22C-C209-61CB-DD352915E184}"/>
              </a:ext>
            </a:extLst>
          </p:cNvPr>
          <p:cNvCxnSpPr>
            <a:cxnSpLocks/>
          </p:cNvCxnSpPr>
          <p:nvPr/>
        </p:nvCxnSpPr>
        <p:spPr>
          <a:xfrm flipH="1">
            <a:off x="9032892" y="1858956"/>
            <a:ext cx="655366" cy="0"/>
          </a:xfrm>
          <a:prstGeom prst="line">
            <a:avLst/>
          </a:prstGeom>
          <a:ln w="25400">
            <a:solidFill>
              <a:srgbClr val="00B05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Triangle 59">
            <a:extLst>
              <a:ext uri="{FF2B5EF4-FFF2-40B4-BE49-F238E27FC236}">
                <a16:creationId xmlns:a16="http://schemas.microsoft.com/office/drawing/2014/main" id="{1589FF06-886E-F4F9-9BE1-0791FBAD8F72}"/>
              </a:ext>
            </a:extLst>
          </p:cNvPr>
          <p:cNvSpPr/>
          <p:nvPr/>
        </p:nvSpPr>
        <p:spPr>
          <a:xfrm rot="5400000">
            <a:off x="9692136" y="1810585"/>
            <a:ext cx="112222" cy="96743"/>
          </a:xfrm>
          <a:prstGeom prst="triangl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2DA4ADBA-641E-338C-44D5-BFCFDFF2C18D}"/>
              </a:ext>
            </a:extLst>
          </p:cNvPr>
          <p:cNvSpPr txBox="1"/>
          <p:nvPr/>
        </p:nvSpPr>
        <p:spPr>
          <a:xfrm>
            <a:off x="1283796" y="1973694"/>
            <a:ext cx="10243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00" b="1" dirty="0">
                <a:solidFill>
                  <a:srgbClr val="C00000"/>
                </a:solidFill>
              </a:rPr>
              <a:t>CONSTRUCTION PARTITION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A84AA715-4954-2A28-E42A-A6F31DA3DBE9}"/>
              </a:ext>
            </a:extLst>
          </p:cNvPr>
          <p:cNvSpPr txBox="1"/>
          <p:nvPr/>
        </p:nvSpPr>
        <p:spPr>
          <a:xfrm>
            <a:off x="439102" y="1678022"/>
            <a:ext cx="11732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00" b="1" dirty="0">
                <a:solidFill>
                  <a:srgbClr val="00B050"/>
                </a:solidFill>
              </a:rPr>
              <a:t>OCCUPANT</a:t>
            </a:r>
          </a:p>
          <a:p>
            <a:pPr algn="r"/>
            <a:r>
              <a:rPr lang="en-US" sz="900" b="1" dirty="0">
                <a:solidFill>
                  <a:srgbClr val="00B050"/>
                </a:solidFill>
              </a:rPr>
              <a:t>EMERGENCY EGRESS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A7FE8ADB-3DC5-9740-2D8A-F4A7D97C05B8}"/>
              </a:ext>
            </a:extLst>
          </p:cNvPr>
          <p:cNvCxnSpPr>
            <a:cxnSpLocks/>
          </p:cNvCxnSpPr>
          <p:nvPr/>
        </p:nvCxnSpPr>
        <p:spPr>
          <a:xfrm>
            <a:off x="5719696" y="1511055"/>
            <a:ext cx="0" cy="377415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EB34B724-5722-4F55-EDF8-6D18B7683C20}"/>
              </a:ext>
            </a:extLst>
          </p:cNvPr>
          <p:cNvSpPr txBox="1"/>
          <p:nvPr/>
        </p:nvSpPr>
        <p:spPr>
          <a:xfrm>
            <a:off x="4720851" y="1291069"/>
            <a:ext cx="10243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00" b="1" dirty="0">
                <a:solidFill>
                  <a:srgbClr val="C00000"/>
                </a:solidFill>
              </a:rPr>
              <a:t>CONSTRUCTION PARTITION</a:t>
            </a:r>
          </a:p>
        </p:txBody>
      </p:sp>
    </p:spTree>
    <p:extLst>
      <p:ext uri="{BB962C8B-B14F-4D97-AF65-F5344CB8AC3E}">
        <p14:creationId xmlns:p14="http://schemas.microsoft.com/office/powerpoint/2010/main" val="227591637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D687850-5EF4-F50B-8AD6-359A158985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3155" y="563914"/>
            <a:ext cx="9157762" cy="501915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ADD732C-BFDF-B3A1-A248-E7558F1BC8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49976" y="5044413"/>
            <a:ext cx="2120916" cy="1547696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47E7C60-0DC1-D014-1130-DE42A36B7BE7}"/>
              </a:ext>
            </a:extLst>
          </p:cNvPr>
          <p:cNvCxnSpPr>
            <a:cxnSpLocks/>
          </p:cNvCxnSpPr>
          <p:nvPr/>
        </p:nvCxnSpPr>
        <p:spPr>
          <a:xfrm flipV="1">
            <a:off x="1578406" y="449112"/>
            <a:ext cx="0" cy="1099477"/>
          </a:xfrm>
          <a:prstGeom prst="line">
            <a:avLst/>
          </a:prstGeom>
          <a:ln w="25400">
            <a:solidFill>
              <a:srgbClr val="00B05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25B5278B-8D85-D272-7C22-61AD02F6AE34}"/>
              </a:ext>
            </a:extLst>
          </p:cNvPr>
          <p:cNvCxnSpPr>
            <a:cxnSpLocks/>
          </p:cNvCxnSpPr>
          <p:nvPr/>
        </p:nvCxnSpPr>
        <p:spPr>
          <a:xfrm>
            <a:off x="1421116" y="1548589"/>
            <a:ext cx="142213" cy="0"/>
          </a:xfrm>
          <a:prstGeom prst="line">
            <a:avLst/>
          </a:prstGeom>
          <a:ln w="25400">
            <a:solidFill>
              <a:srgbClr val="00B05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F692559B-8E1C-BF65-5470-E8CEE26E7175}"/>
              </a:ext>
            </a:extLst>
          </p:cNvPr>
          <p:cNvCxnSpPr>
            <a:cxnSpLocks/>
          </p:cNvCxnSpPr>
          <p:nvPr/>
        </p:nvCxnSpPr>
        <p:spPr>
          <a:xfrm>
            <a:off x="1421116" y="1548589"/>
            <a:ext cx="0" cy="83566"/>
          </a:xfrm>
          <a:prstGeom prst="line">
            <a:avLst/>
          </a:prstGeom>
          <a:ln w="25400">
            <a:solidFill>
              <a:srgbClr val="00B05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2B3D495-A486-CEA2-8CF6-2855964DC2A7}"/>
              </a:ext>
            </a:extLst>
          </p:cNvPr>
          <p:cNvCxnSpPr>
            <a:cxnSpLocks/>
          </p:cNvCxnSpPr>
          <p:nvPr/>
        </p:nvCxnSpPr>
        <p:spPr>
          <a:xfrm>
            <a:off x="1421116" y="1639537"/>
            <a:ext cx="157290" cy="0"/>
          </a:xfrm>
          <a:prstGeom prst="line">
            <a:avLst/>
          </a:prstGeom>
          <a:ln w="25400">
            <a:solidFill>
              <a:srgbClr val="00B05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FCCE1EB0-3E57-33CF-D27F-97AE4016EA37}"/>
              </a:ext>
            </a:extLst>
          </p:cNvPr>
          <p:cNvCxnSpPr>
            <a:cxnSpLocks/>
          </p:cNvCxnSpPr>
          <p:nvPr/>
        </p:nvCxnSpPr>
        <p:spPr>
          <a:xfrm>
            <a:off x="1578406" y="1639537"/>
            <a:ext cx="0" cy="81108"/>
          </a:xfrm>
          <a:prstGeom prst="line">
            <a:avLst/>
          </a:prstGeom>
          <a:ln w="25400">
            <a:solidFill>
              <a:srgbClr val="00B05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759B7BB8-CE06-E1EB-80A6-615B04DA473F}"/>
              </a:ext>
            </a:extLst>
          </p:cNvPr>
          <p:cNvSpPr txBox="1"/>
          <p:nvPr/>
        </p:nvSpPr>
        <p:spPr>
          <a:xfrm>
            <a:off x="58095" y="1639537"/>
            <a:ext cx="1173233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00" b="1" dirty="0">
                <a:solidFill>
                  <a:srgbClr val="00B050"/>
                </a:solidFill>
              </a:rPr>
              <a:t>OCCUPANT</a:t>
            </a:r>
          </a:p>
          <a:p>
            <a:pPr algn="r"/>
            <a:r>
              <a:rPr lang="en-US" sz="900" b="1" dirty="0">
                <a:solidFill>
                  <a:srgbClr val="00B050"/>
                </a:solidFill>
              </a:rPr>
              <a:t>EMERGENCY EGRESS TO 1</a:t>
            </a:r>
            <a:r>
              <a:rPr lang="en-US" sz="900" b="1" baseline="30000" dirty="0">
                <a:solidFill>
                  <a:srgbClr val="00B050"/>
                </a:solidFill>
              </a:rPr>
              <a:t>ST</a:t>
            </a:r>
            <a:r>
              <a:rPr lang="en-US" sz="900" b="1" dirty="0">
                <a:solidFill>
                  <a:srgbClr val="00B050"/>
                </a:solidFill>
              </a:rPr>
              <a:t> FLOOR EXIT</a:t>
            </a:r>
          </a:p>
        </p:txBody>
      </p:sp>
      <p:pic>
        <p:nvPicPr>
          <p:cNvPr id="27" name="Picture 26" descr="A person running into a exit&#10;&#10;Description automatically generated">
            <a:extLst>
              <a:ext uri="{FF2B5EF4-FFF2-40B4-BE49-F238E27FC236}">
                <a16:creationId xmlns:a16="http://schemas.microsoft.com/office/drawing/2014/main" id="{B7B99FDC-EABD-EB3E-3F61-1C9EE7662A1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1453" t="10853" r="21818" b="18030"/>
          <a:stretch/>
        </p:blipFill>
        <p:spPr>
          <a:xfrm>
            <a:off x="173337" y="2163200"/>
            <a:ext cx="507572" cy="686386"/>
          </a:xfrm>
          <a:prstGeom prst="rect">
            <a:avLst/>
          </a:prstGeom>
        </p:spPr>
      </p:pic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5086ADAF-387B-C3F5-B838-07CFCD81C638}"/>
              </a:ext>
            </a:extLst>
          </p:cNvPr>
          <p:cNvCxnSpPr>
            <a:cxnSpLocks/>
          </p:cNvCxnSpPr>
          <p:nvPr/>
        </p:nvCxnSpPr>
        <p:spPr>
          <a:xfrm>
            <a:off x="5793955" y="1868129"/>
            <a:ext cx="0" cy="560439"/>
          </a:xfrm>
          <a:prstGeom prst="line">
            <a:avLst/>
          </a:prstGeom>
          <a:ln w="25400">
            <a:solidFill>
              <a:srgbClr val="00B05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875705A8-DA55-E3F7-5451-8DBCECACAEEF}"/>
              </a:ext>
            </a:extLst>
          </p:cNvPr>
          <p:cNvCxnSpPr>
            <a:cxnSpLocks/>
          </p:cNvCxnSpPr>
          <p:nvPr/>
        </p:nvCxnSpPr>
        <p:spPr>
          <a:xfrm>
            <a:off x="1936955" y="1868129"/>
            <a:ext cx="7089058" cy="0"/>
          </a:xfrm>
          <a:prstGeom prst="line">
            <a:avLst/>
          </a:prstGeom>
          <a:ln w="25400">
            <a:solidFill>
              <a:srgbClr val="00B05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FC62E0A1-1524-A57A-D679-D1FA14428D43}"/>
              </a:ext>
            </a:extLst>
          </p:cNvPr>
          <p:cNvCxnSpPr>
            <a:cxnSpLocks/>
          </p:cNvCxnSpPr>
          <p:nvPr/>
        </p:nvCxnSpPr>
        <p:spPr>
          <a:xfrm>
            <a:off x="9026013" y="1455174"/>
            <a:ext cx="0" cy="412955"/>
          </a:xfrm>
          <a:prstGeom prst="line">
            <a:avLst/>
          </a:prstGeom>
          <a:ln w="25400">
            <a:solidFill>
              <a:srgbClr val="00B05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43A14C78-38BC-7440-5DE5-FE5F66600F02}"/>
              </a:ext>
            </a:extLst>
          </p:cNvPr>
          <p:cNvCxnSpPr>
            <a:cxnSpLocks/>
          </p:cNvCxnSpPr>
          <p:nvPr/>
        </p:nvCxnSpPr>
        <p:spPr>
          <a:xfrm>
            <a:off x="8947368" y="1455174"/>
            <a:ext cx="78645" cy="0"/>
          </a:xfrm>
          <a:prstGeom prst="line">
            <a:avLst/>
          </a:prstGeom>
          <a:ln w="25400">
            <a:solidFill>
              <a:srgbClr val="00B05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6C3A6EFB-DDB1-E186-EF21-642CC85A80CC}"/>
              </a:ext>
            </a:extLst>
          </p:cNvPr>
          <p:cNvCxnSpPr>
            <a:cxnSpLocks/>
          </p:cNvCxnSpPr>
          <p:nvPr/>
        </p:nvCxnSpPr>
        <p:spPr>
          <a:xfrm>
            <a:off x="8908045" y="1450485"/>
            <a:ext cx="0" cy="229606"/>
          </a:xfrm>
          <a:prstGeom prst="line">
            <a:avLst/>
          </a:prstGeom>
          <a:ln w="25400">
            <a:solidFill>
              <a:srgbClr val="00B05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id="{F11B65C8-FF94-DCD7-3D72-0A76BC7DCBF9}"/>
              </a:ext>
            </a:extLst>
          </p:cNvPr>
          <p:cNvSpPr txBox="1"/>
          <p:nvPr/>
        </p:nvSpPr>
        <p:spPr>
          <a:xfrm>
            <a:off x="9520283" y="1131706"/>
            <a:ext cx="1173233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00" b="1" dirty="0">
                <a:solidFill>
                  <a:srgbClr val="00B050"/>
                </a:solidFill>
              </a:rPr>
              <a:t>OCCUPANT</a:t>
            </a:r>
          </a:p>
          <a:p>
            <a:pPr algn="r"/>
            <a:r>
              <a:rPr lang="en-US" sz="900" b="1" dirty="0">
                <a:solidFill>
                  <a:srgbClr val="00B050"/>
                </a:solidFill>
              </a:rPr>
              <a:t>EMERGENCY EGRESS TO 1</a:t>
            </a:r>
            <a:r>
              <a:rPr lang="en-US" sz="900" b="1" baseline="30000" dirty="0">
                <a:solidFill>
                  <a:srgbClr val="00B050"/>
                </a:solidFill>
              </a:rPr>
              <a:t>ST</a:t>
            </a:r>
            <a:r>
              <a:rPr lang="en-US" sz="900" b="1" dirty="0">
                <a:solidFill>
                  <a:srgbClr val="00B050"/>
                </a:solidFill>
              </a:rPr>
              <a:t> FLOOR EXIT</a:t>
            </a:r>
          </a:p>
        </p:txBody>
      </p:sp>
      <p:pic>
        <p:nvPicPr>
          <p:cNvPr id="48" name="Picture 47" descr="A person running into a exit&#10;&#10;Description automatically generated">
            <a:extLst>
              <a:ext uri="{FF2B5EF4-FFF2-40B4-BE49-F238E27FC236}">
                <a16:creationId xmlns:a16="http://schemas.microsoft.com/office/drawing/2014/main" id="{93FB53DE-3EDF-EF4F-E304-532A50348A9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1453" t="10853" r="21818" b="18030"/>
          <a:stretch/>
        </p:blipFill>
        <p:spPr>
          <a:xfrm>
            <a:off x="10056993" y="1632155"/>
            <a:ext cx="507572" cy="686386"/>
          </a:xfrm>
          <a:prstGeom prst="rect">
            <a:avLst/>
          </a:prstGeom>
        </p:spPr>
      </p:pic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BB287CC5-7914-CE13-DCB4-FB7E882200B4}"/>
              </a:ext>
            </a:extLst>
          </p:cNvPr>
          <p:cNvCxnSpPr>
            <a:cxnSpLocks/>
          </p:cNvCxnSpPr>
          <p:nvPr/>
        </p:nvCxnSpPr>
        <p:spPr>
          <a:xfrm>
            <a:off x="5793955" y="2428568"/>
            <a:ext cx="400368" cy="0"/>
          </a:xfrm>
          <a:prstGeom prst="line">
            <a:avLst/>
          </a:prstGeom>
          <a:ln w="25400">
            <a:solidFill>
              <a:srgbClr val="00B05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Box 50">
            <a:extLst>
              <a:ext uri="{FF2B5EF4-FFF2-40B4-BE49-F238E27FC236}">
                <a16:creationId xmlns:a16="http://schemas.microsoft.com/office/drawing/2014/main" id="{C77ED853-B450-FCE7-AB3D-5FBF4BB8A934}"/>
              </a:ext>
            </a:extLst>
          </p:cNvPr>
          <p:cNvSpPr txBox="1"/>
          <p:nvPr/>
        </p:nvSpPr>
        <p:spPr>
          <a:xfrm>
            <a:off x="6244583" y="2056168"/>
            <a:ext cx="1173233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00" b="1" dirty="0">
                <a:solidFill>
                  <a:srgbClr val="00B050"/>
                </a:solidFill>
              </a:rPr>
              <a:t>OCCUPANT</a:t>
            </a:r>
          </a:p>
          <a:p>
            <a:pPr algn="r"/>
            <a:r>
              <a:rPr lang="en-US" sz="900" b="1" dirty="0">
                <a:solidFill>
                  <a:srgbClr val="00B050"/>
                </a:solidFill>
              </a:rPr>
              <a:t>EMERGENCY EGRESS TO 1</a:t>
            </a:r>
            <a:r>
              <a:rPr lang="en-US" sz="900" b="1" baseline="30000" dirty="0">
                <a:solidFill>
                  <a:srgbClr val="00B050"/>
                </a:solidFill>
              </a:rPr>
              <a:t>ST</a:t>
            </a:r>
            <a:r>
              <a:rPr lang="en-US" sz="900" b="1" dirty="0">
                <a:solidFill>
                  <a:srgbClr val="00B050"/>
                </a:solidFill>
              </a:rPr>
              <a:t> FLOOR EXIT</a:t>
            </a:r>
          </a:p>
        </p:txBody>
      </p:sp>
      <p:pic>
        <p:nvPicPr>
          <p:cNvPr id="52" name="Picture 51" descr="A person running into a exit&#10;&#10;Description automatically generated">
            <a:extLst>
              <a:ext uri="{FF2B5EF4-FFF2-40B4-BE49-F238E27FC236}">
                <a16:creationId xmlns:a16="http://schemas.microsoft.com/office/drawing/2014/main" id="{2E08ADFE-4E3F-3E01-B716-C868238EC7E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1453" t="10853" r="21818" b="18030"/>
          <a:stretch/>
        </p:blipFill>
        <p:spPr>
          <a:xfrm>
            <a:off x="6471314" y="2544438"/>
            <a:ext cx="507572" cy="686386"/>
          </a:xfrm>
          <a:prstGeom prst="rect">
            <a:avLst/>
          </a:prstGeom>
        </p:spPr>
      </p:pic>
      <p:sp>
        <p:nvSpPr>
          <p:cNvPr id="54" name="TextBox 53">
            <a:extLst>
              <a:ext uri="{FF2B5EF4-FFF2-40B4-BE49-F238E27FC236}">
                <a16:creationId xmlns:a16="http://schemas.microsoft.com/office/drawing/2014/main" id="{155A7499-4FB4-5494-1162-F7DD930418B4}"/>
              </a:ext>
            </a:extLst>
          </p:cNvPr>
          <p:cNvSpPr txBox="1"/>
          <p:nvPr/>
        </p:nvSpPr>
        <p:spPr>
          <a:xfrm>
            <a:off x="293540" y="6212387"/>
            <a:ext cx="58024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BUILDING</a:t>
            </a:r>
            <a:r>
              <a:rPr lang="en-US" b="1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b="1" dirty="0"/>
              <a:t>EMERGENCY EGRESS &amp; STAIRWELL CLOSURE</a:t>
            </a:r>
          </a:p>
          <a:p>
            <a:endParaRPr lang="en-US" b="1" dirty="0">
              <a:solidFill>
                <a:schemeClr val="bg1">
                  <a:lumMod val="75000"/>
                </a:schemeClr>
              </a:solidFill>
            </a:endParaRPr>
          </a:p>
        </p:txBody>
      </p: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E9913E3F-DF76-D828-F220-6E103A02762F}"/>
              </a:ext>
            </a:extLst>
          </p:cNvPr>
          <p:cNvCxnSpPr>
            <a:cxnSpLocks/>
          </p:cNvCxnSpPr>
          <p:nvPr/>
        </p:nvCxnSpPr>
        <p:spPr>
          <a:xfrm flipV="1">
            <a:off x="5820052" y="1720645"/>
            <a:ext cx="2930658" cy="17493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TextBox 57">
            <a:extLst>
              <a:ext uri="{FF2B5EF4-FFF2-40B4-BE49-F238E27FC236}">
                <a16:creationId xmlns:a16="http://schemas.microsoft.com/office/drawing/2014/main" id="{36015975-16F9-968A-9CAD-FC81FBB90AA8}"/>
              </a:ext>
            </a:extLst>
          </p:cNvPr>
          <p:cNvSpPr txBox="1"/>
          <p:nvPr/>
        </p:nvSpPr>
        <p:spPr>
          <a:xfrm>
            <a:off x="5820052" y="1373973"/>
            <a:ext cx="13025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00" b="1" dirty="0">
                <a:solidFill>
                  <a:srgbClr val="C00000"/>
                </a:solidFill>
              </a:rPr>
              <a:t>CONSTRUCTION AREA BEHIND DOORS</a:t>
            </a:r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38EDCC9C-9AB9-C186-235C-E85104CE8B7E}"/>
              </a:ext>
            </a:extLst>
          </p:cNvPr>
          <p:cNvCxnSpPr>
            <a:cxnSpLocks/>
          </p:cNvCxnSpPr>
          <p:nvPr/>
        </p:nvCxnSpPr>
        <p:spPr>
          <a:xfrm flipV="1">
            <a:off x="5384434" y="1419498"/>
            <a:ext cx="0" cy="258182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FE9FAF5D-8175-7FBA-C2F6-763C84CE8311}"/>
              </a:ext>
            </a:extLst>
          </p:cNvPr>
          <p:cNvSpPr txBox="1"/>
          <p:nvPr/>
        </p:nvSpPr>
        <p:spPr>
          <a:xfrm>
            <a:off x="4367703" y="1368806"/>
            <a:ext cx="10243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00" b="1" dirty="0">
                <a:solidFill>
                  <a:srgbClr val="C00000"/>
                </a:solidFill>
              </a:rPr>
              <a:t>CONSTRUCTION PARTITION</a:t>
            </a:r>
          </a:p>
        </p:txBody>
      </p:sp>
    </p:spTree>
    <p:extLst>
      <p:ext uri="{BB962C8B-B14F-4D97-AF65-F5344CB8AC3E}">
        <p14:creationId xmlns:p14="http://schemas.microsoft.com/office/powerpoint/2010/main" val="374489814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0B6017A-2185-84C7-E76E-52A37E5A35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D4C2A942-3E97-53FA-8381-A0C1EDD44E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87ECD2D-6BA7-289E-5CE4-1DBF13AFC772}"/>
              </a:ext>
            </a:extLst>
          </p:cNvPr>
          <p:cNvSpPr txBox="1"/>
          <p:nvPr/>
        </p:nvSpPr>
        <p:spPr>
          <a:xfrm>
            <a:off x="7379208" y="3244334"/>
            <a:ext cx="48127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rgbClr val="C00000"/>
                </a:solidFill>
              </a:rPr>
              <a:t>PROGRESS PHOTOS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704291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80CCAACE-815D-4A79-875A-B7EFC28F7D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6A4D09C-C83F-6D0D-6114-8FE98BF4C9F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6180" r="14487"/>
          <a:stretch/>
        </p:blipFill>
        <p:spPr>
          <a:xfrm>
            <a:off x="6096020" y="10"/>
            <a:ext cx="6095980" cy="685799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DA1D0D4-4C31-2440-AA9E-C10D34A8D47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6493" r="14174"/>
          <a:stretch/>
        </p:blipFill>
        <p:spPr>
          <a:xfrm>
            <a:off x="0" y="10"/>
            <a:ext cx="6096000" cy="685799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E14D10D-3771-E518-599D-D56AB7B7BCAA}"/>
              </a:ext>
            </a:extLst>
          </p:cNvPr>
          <p:cNvSpPr txBox="1"/>
          <p:nvPr/>
        </p:nvSpPr>
        <p:spPr>
          <a:xfrm>
            <a:off x="38882" y="137652"/>
            <a:ext cx="28021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  <a:highlight>
                  <a:srgbClr val="FF0000"/>
                </a:highlight>
              </a:rPr>
              <a:t>Lobby – 1</a:t>
            </a:r>
            <a:r>
              <a:rPr lang="en-US" sz="2000" baseline="30000" dirty="0">
                <a:solidFill>
                  <a:schemeClr val="bg1"/>
                </a:solidFill>
                <a:highlight>
                  <a:srgbClr val="FF0000"/>
                </a:highlight>
              </a:rPr>
              <a:t>ST</a:t>
            </a:r>
            <a:r>
              <a:rPr lang="en-US" sz="2000" dirty="0">
                <a:solidFill>
                  <a:schemeClr val="bg1"/>
                </a:solidFill>
                <a:highlight>
                  <a:srgbClr val="FF0000"/>
                </a:highlight>
              </a:rPr>
              <a:t> FL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F14BC25-524B-770C-1AC5-5397DE24C639}"/>
              </a:ext>
            </a:extLst>
          </p:cNvPr>
          <p:cNvSpPr txBox="1"/>
          <p:nvPr/>
        </p:nvSpPr>
        <p:spPr>
          <a:xfrm>
            <a:off x="245816" y="6412571"/>
            <a:ext cx="28021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>
                <a:solidFill>
                  <a:schemeClr val="bg1"/>
                </a:solidFill>
                <a:highlight>
                  <a:srgbClr val="FF0000"/>
                </a:highlight>
              </a:rPr>
              <a:t>BEFORE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ECC2082-8EF4-3D9E-08AF-8613B2BFAED0}"/>
              </a:ext>
            </a:extLst>
          </p:cNvPr>
          <p:cNvSpPr txBox="1"/>
          <p:nvPr/>
        </p:nvSpPr>
        <p:spPr>
          <a:xfrm>
            <a:off x="6528600" y="6412570"/>
            <a:ext cx="28021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>
                <a:solidFill>
                  <a:schemeClr val="bg1"/>
                </a:solidFill>
                <a:highlight>
                  <a:srgbClr val="FF0000"/>
                </a:highlight>
              </a:rPr>
              <a:t>AFTER</a:t>
            </a:r>
          </a:p>
        </p:txBody>
      </p:sp>
    </p:spTree>
    <p:extLst>
      <p:ext uri="{BB962C8B-B14F-4D97-AF65-F5344CB8AC3E}">
        <p14:creationId xmlns:p14="http://schemas.microsoft.com/office/powerpoint/2010/main" val="177455129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80CCAACE-815D-4A79-875A-B7EFC28F7D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14C6CAA-18EC-AB74-80C2-BC1938EBACF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4998" r="15446" b="-1"/>
          <a:stretch/>
        </p:blipFill>
        <p:spPr>
          <a:xfrm>
            <a:off x="20" y="10"/>
            <a:ext cx="6095980" cy="685799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5F86EE0-91F5-7BAB-715A-0DA8A5C0BA7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5862" r="17692" b="-2"/>
          <a:stretch/>
        </p:blipFill>
        <p:spPr>
          <a:xfrm>
            <a:off x="6096000" y="10"/>
            <a:ext cx="6096000" cy="685799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5AC4146-B944-2873-CCBB-085F65A01142}"/>
              </a:ext>
            </a:extLst>
          </p:cNvPr>
          <p:cNvSpPr txBox="1"/>
          <p:nvPr/>
        </p:nvSpPr>
        <p:spPr>
          <a:xfrm>
            <a:off x="38882" y="137652"/>
            <a:ext cx="28021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  <a:highlight>
                  <a:srgbClr val="FF0000"/>
                </a:highlight>
              </a:rPr>
              <a:t>Lobby/Classrooms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6CA9374-721F-A63A-7790-92D573C07F31}"/>
              </a:ext>
            </a:extLst>
          </p:cNvPr>
          <p:cNvSpPr txBox="1"/>
          <p:nvPr/>
        </p:nvSpPr>
        <p:spPr>
          <a:xfrm>
            <a:off x="245816" y="6412571"/>
            <a:ext cx="28021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>
                <a:solidFill>
                  <a:schemeClr val="bg1"/>
                </a:solidFill>
                <a:highlight>
                  <a:srgbClr val="FF0000"/>
                </a:highlight>
              </a:rPr>
              <a:t>BEFORE</a:t>
            </a:r>
          </a:p>
        </p:txBody>
      </p:sp>
    </p:spTree>
    <p:extLst>
      <p:ext uri="{BB962C8B-B14F-4D97-AF65-F5344CB8AC3E}">
        <p14:creationId xmlns:p14="http://schemas.microsoft.com/office/powerpoint/2010/main" val="78075529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0B6017A-2185-84C7-E76E-52A37E5A35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6" name="Rectangle 55">
            <a:extLst>
              <a:ext uri="{FF2B5EF4-FFF2-40B4-BE49-F238E27FC236}">
                <a16:creationId xmlns:a16="http://schemas.microsoft.com/office/drawing/2014/main" id="{E8558839-0873-4376-AE92-C48699D22F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099D561-0A21-6729-1924-D9FCC4BF761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9812"/>
          <a:stretch/>
        </p:blipFill>
        <p:spPr>
          <a:xfrm>
            <a:off x="7538964" y="0"/>
            <a:ext cx="4654276" cy="685799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1B0730C-A2BB-1C90-63D2-691081BF154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0373" r="1" b="1"/>
          <a:stretch/>
        </p:blipFill>
        <p:spPr>
          <a:xfrm>
            <a:off x="4023" y="0"/>
            <a:ext cx="7537704" cy="685799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225E4390-8699-A4EE-6009-810F6F6CEAA2}"/>
              </a:ext>
            </a:extLst>
          </p:cNvPr>
          <p:cNvSpPr txBox="1"/>
          <p:nvPr/>
        </p:nvSpPr>
        <p:spPr>
          <a:xfrm>
            <a:off x="38882" y="137652"/>
            <a:ext cx="28021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  <a:highlight>
                  <a:srgbClr val="FF0000"/>
                </a:highlight>
              </a:rPr>
              <a:t>ESS Renovations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8C4DCF6-03ED-F40F-EA47-19C88202CDDB}"/>
              </a:ext>
            </a:extLst>
          </p:cNvPr>
          <p:cNvSpPr txBox="1"/>
          <p:nvPr/>
        </p:nvSpPr>
        <p:spPr>
          <a:xfrm>
            <a:off x="535412" y="6327058"/>
            <a:ext cx="28021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>
                <a:solidFill>
                  <a:schemeClr val="bg1"/>
                </a:solidFill>
                <a:highlight>
                  <a:srgbClr val="FF0000"/>
                </a:highlight>
              </a:rPr>
              <a:t>BEFORE</a:t>
            </a:r>
          </a:p>
        </p:txBody>
      </p:sp>
    </p:spTree>
    <p:extLst>
      <p:ext uri="{BB962C8B-B14F-4D97-AF65-F5344CB8AC3E}">
        <p14:creationId xmlns:p14="http://schemas.microsoft.com/office/powerpoint/2010/main" val="79931925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80CCAACE-815D-4A79-875A-B7EFC28F7D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3A512C0-6E92-0FD7-37D5-92718060ADA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1031" r="2970" b="1"/>
          <a:stretch/>
        </p:blipFill>
        <p:spPr>
          <a:xfrm>
            <a:off x="20" y="10"/>
            <a:ext cx="6095980" cy="6857990"/>
          </a:xfrm>
          <a:prstGeom prst="rect">
            <a:avLst/>
          </a:prstGeom>
        </p:spPr>
      </p:pic>
      <p:pic>
        <p:nvPicPr>
          <p:cNvPr id="6" name="Picture 5" descr="A room with a large wooden floor&#10;&#10;Description automatically generated">
            <a:extLst>
              <a:ext uri="{FF2B5EF4-FFF2-40B4-BE49-F238E27FC236}">
                <a16:creationId xmlns:a16="http://schemas.microsoft.com/office/drawing/2014/main" id="{7202C464-213A-7BFA-E369-BC746357ED7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5625"/>
          <a:stretch/>
        </p:blipFill>
        <p:spPr>
          <a:xfrm rot="5400000">
            <a:off x="5715000" y="381000"/>
            <a:ext cx="6858000" cy="60960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575FD79-DBE2-3854-52A0-4F359A1ED941}"/>
              </a:ext>
            </a:extLst>
          </p:cNvPr>
          <p:cNvSpPr txBox="1"/>
          <p:nvPr/>
        </p:nvSpPr>
        <p:spPr>
          <a:xfrm>
            <a:off x="38882" y="137652"/>
            <a:ext cx="28021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  <a:highlight>
                  <a:srgbClr val="FF0000"/>
                </a:highlight>
              </a:rPr>
              <a:t>ESS Renovations</a:t>
            </a:r>
          </a:p>
        </p:txBody>
      </p:sp>
    </p:spTree>
    <p:extLst>
      <p:ext uri="{BB962C8B-B14F-4D97-AF65-F5344CB8AC3E}">
        <p14:creationId xmlns:p14="http://schemas.microsoft.com/office/powerpoint/2010/main" val="26540602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0B6017A-2185-84C7-E76E-52A37E5A35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0" name="Rectangle 49">
            <a:extLst>
              <a:ext uri="{FF2B5EF4-FFF2-40B4-BE49-F238E27FC236}">
                <a16:creationId xmlns:a16="http://schemas.microsoft.com/office/drawing/2014/main" id="{6F828D28-8E09-41CC-8229-3070B5467A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stage with stairs and lights&#10;&#10;Description automatically generated with medium confidence">
            <a:extLst>
              <a:ext uri="{FF2B5EF4-FFF2-40B4-BE49-F238E27FC236}">
                <a16:creationId xmlns:a16="http://schemas.microsoft.com/office/drawing/2014/main" id="{A3C52B2D-58B5-8FF4-83BB-478F823954F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25000"/>
          <a:stretch/>
        </p:blipFill>
        <p:spPr>
          <a:xfrm>
            <a:off x="20" y="-22"/>
            <a:ext cx="12191977" cy="6858022"/>
          </a:xfrm>
          <a:prstGeom prst="rect">
            <a:avLst/>
          </a:prstGeom>
        </p:spPr>
      </p:pic>
      <p:sp>
        <p:nvSpPr>
          <p:cNvPr id="52" name="Rectangle 51">
            <a:extLst>
              <a:ext uri="{FF2B5EF4-FFF2-40B4-BE49-F238E27FC236}">
                <a16:creationId xmlns:a16="http://schemas.microsoft.com/office/drawing/2014/main" id="{D5B012D8-7F27-4758-9AC6-C889B154BD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103377" y="1100316"/>
            <a:ext cx="6858003" cy="4657347"/>
          </a:xfrm>
          <a:prstGeom prst="rect">
            <a:avLst/>
          </a:prstGeom>
          <a:gradFill flip="none" rotWithShape="1">
            <a:gsLst>
              <a:gs pos="48000">
                <a:srgbClr val="000000">
                  <a:alpha val="24000"/>
                </a:srgbClr>
              </a:gs>
              <a:gs pos="85000">
                <a:srgbClr val="000000">
                  <a:alpha val="45000"/>
                </a:srgbClr>
              </a:gs>
              <a:gs pos="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4063B759-00FC-46D1-9898-8E8625268F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40187" y="2206184"/>
            <a:ext cx="6858003" cy="2445624"/>
          </a:xfrm>
          <a:prstGeom prst="rect">
            <a:avLst/>
          </a:prstGeom>
          <a:gradFill flip="none" rotWithShape="1">
            <a:gsLst>
              <a:gs pos="48000">
                <a:srgbClr val="000000">
                  <a:alpha val="24000"/>
                </a:srgbClr>
              </a:gs>
              <a:gs pos="85000">
                <a:srgbClr val="000000">
                  <a:alpha val="45000"/>
                </a:srgbClr>
              </a:gs>
              <a:gs pos="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B90FB70-777B-E8E8-8013-0535B69094F9}"/>
              </a:ext>
            </a:extLst>
          </p:cNvPr>
          <p:cNvSpPr txBox="1"/>
          <p:nvPr/>
        </p:nvSpPr>
        <p:spPr>
          <a:xfrm>
            <a:off x="38882" y="137652"/>
            <a:ext cx="28021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  <a:highlight>
                  <a:srgbClr val="FF0000"/>
                </a:highlight>
              </a:rPr>
              <a:t>Lecture Hall</a:t>
            </a:r>
          </a:p>
        </p:txBody>
      </p:sp>
    </p:spTree>
    <p:extLst>
      <p:ext uri="{BB962C8B-B14F-4D97-AF65-F5344CB8AC3E}">
        <p14:creationId xmlns:p14="http://schemas.microsoft.com/office/powerpoint/2010/main" val="274611863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0B6017A-2185-84C7-E76E-52A37E5A35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Picture 3" descr="A high angle view of a warehouse&#10;&#10;Description automatically generated">
            <a:extLst>
              <a:ext uri="{FF2B5EF4-FFF2-40B4-BE49-F238E27FC236}">
                <a16:creationId xmlns:a16="http://schemas.microsoft.com/office/drawing/2014/main" id="{CA8102E3-FAFB-5B84-92F6-C32A51E2DB1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276" b="20738"/>
          <a:stretch/>
        </p:blipFill>
        <p:spPr>
          <a:xfrm rot="10800000">
            <a:off x="-1504" y="1282"/>
            <a:ext cx="12191980" cy="685671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B74EDCE-2142-38B6-3E94-33713949B15A}"/>
              </a:ext>
            </a:extLst>
          </p:cNvPr>
          <p:cNvSpPr txBox="1"/>
          <p:nvPr/>
        </p:nvSpPr>
        <p:spPr>
          <a:xfrm>
            <a:off x="93406" y="157316"/>
            <a:ext cx="28021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  <a:highlight>
                  <a:srgbClr val="FF0000"/>
                </a:highlight>
              </a:rPr>
              <a:t>Lobby Renovation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01B49A6-D66E-3C6D-9E86-F202191474C0}"/>
              </a:ext>
            </a:extLst>
          </p:cNvPr>
          <p:cNvSpPr txBox="1"/>
          <p:nvPr/>
        </p:nvSpPr>
        <p:spPr>
          <a:xfrm>
            <a:off x="5712541" y="1854558"/>
            <a:ext cx="280219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>
                <a:solidFill>
                  <a:schemeClr val="bg1"/>
                </a:solidFill>
                <a:highlight>
                  <a:srgbClr val="FF0000"/>
                </a:highlight>
              </a:rPr>
              <a:t>Art Wall</a:t>
            </a:r>
          </a:p>
        </p:txBody>
      </p:sp>
    </p:spTree>
    <p:extLst>
      <p:ext uri="{BB962C8B-B14F-4D97-AF65-F5344CB8AC3E}">
        <p14:creationId xmlns:p14="http://schemas.microsoft.com/office/powerpoint/2010/main" val="130950076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0B6017A-2185-84C7-E76E-52A37E5A35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6" name="Picture 5" descr="A room with a carpet floor and ladders&#10;&#10;Description automatically generated">
            <a:extLst>
              <a:ext uri="{FF2B5EF4-FFF2-40B4-BE49-F238E27FC236}">
                <a16:creationId xmlns:a16="http://schemas.microsoft.com/office/drawing/2014/main" id="{B2E82068-6D6A-0747-09ED-A38CF07CE51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589" r="31104" b="1"/>
          <a:stretch/>
        </p:blipFill>
        <p:spPr>
          <a:xfrm rot="5400000">
            <a:off x="570112" y="-570113"/>
            <a:ext cx="6858000" cy="7998225"/>
          </a:xfrm>
          <a:prstGeom prst="rect">
            <a:avLst/>
          </a:prstGeom>
        </p:spPr>
      </p:pic>
      <p:pic>
        <p:nvPicPr>
          <p:cNvPr id="3" name="Picture 2" descr="A hallway with luggage on the ceiling&#10;&#10;Description automatically generated">
            <a:extLst>
              <a:ext uri="{FF2B5EF4-FFF2-40B4-BE49-F238E27FC236}">
                <a16:creationId xmlns:a16="http://schemas.microsoft.com/office/drawing/2014/main" id="{F6BE0393-CD85-07F7-1F29-551814A023A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439" b="15026"/>
          <a:stretch/>
        </p:blipFill>
        <p:spPr>
          <a:xfrm rot="5400000">
            <a:off x="6666113" y="1332111"/>
            <a:ext cx="6857999" cy="419377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BB2616A-0FD4-71F1-3193-8497B0AEBB59}"/>
              </a:ext>
            </a:extLst>
          </p:cNvPr>
          <p:cNvSpPr txBox="1"/>
          <p:nvPr/>
        </p:nvSpPr>
        <p:spPr>
          <a:xfrm>
            <a:off x="93406" y="157316"/>
            <a:ext cx="28021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  <a:highlight>
                  <a:srgbClr val="FF0000"/>
                </a:highlight>
              </a:rPr>
              <a:t>Room 221 Office Build</a:t>
            </a:r>
          </a:p>
        </p:txBody>
      </p:sp>
    </p:spTree>
    <p:extLst>
      <p:ext uri="{BB962C8B-B14F-4D97-AF65-F5344CB8AC3E}">
        <p14:creationId xmlns:p14="http://schemas.microsoft.com/office/powerpoint/2010/main" val="201810756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006F694-3347-C263-E0CA-6612E060790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289" b="23222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247041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5903B8EC-A92F-FF93-FA46-95D3B8BB9F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-168994" y="857250"/>
            <a:ext cx="6858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491CBFF-A101-EF12-2E09-2E3D8CCED2C6}"/>
              </a:ext>
            </a:extLst>
          </p:cNvPr>
          <p:cNvSpPr txBox="1"/>
          <p:nvPr/>
        </p:nvSpPr>
        <p:spPr>
          <a:xfrm>
            <a:off x="6284042" y="645732"/>
            <a:ext cx="5476567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/>
              <a:t>Crane Pick Scheduled for August 10</a:t>
            </a:r>
            <a:r>
              <a:rPr lang="en-US" b="1" u="sng" baseline="30000" dirty="0"/>
              <a:t>th</a:t>
            </a:r>
            <a:r>
              <a:rPr lang="en-US" b="1" u="sng" dirty="0"/>
              <a:t>, 11</a:t>
            </a:r>
            <a:r>
              <a:rPr lang="en-US" b="1" u="sng" baseline="30000" dirty="0"/>
              <a:t>th</a:t>
            </a:r>
            <a:r>
              <a:rPr lang="en-US" b="1" u="sng" dirty="0"/>
              <a:t>, &amp; 12</a:t>
            </a:r>
            <a:r>
              <a:rPr lang="en-US" b="1" u="sng" baseline="30000" dirty="0"/>
              <a:t>th</a:t>
            </a:r>
            <a:br>
              <a:rPr lang="en-US" sz="1800" b="1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ptos" panose="020B0004020202020204" pitchFamily="34" charset="0"/>
              </a:rPr>
            </a:br>
            <a:endParaRPr lang="en-US" sz="1800" b="0" i="0" dirty="0">
              <a:solidFill>
                <a:srgbClr val="000000"/>
              </a:solidFill>
              <a:effectLst/>
              <a:highlight>
                <a:srgbClr val="FFFFFF"/>
              </a:highlight>
              <a:latin typeface="Aptos" panose="020B0004020202020204" pitchFamily="34" charset="0"/>
            </a:endParaRPr>
          </a:p>
          <a:p>
            <a:pPr algn="l" rtl="0" fontAlgn="base"/>
            <a:r>
              <a:rPr lang="en-US" sz="1800" b="1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ptos" panose="020B0004020202020204" pitchFamily="34" charset="0"/>
              </a:rPr>
              <a:t>8/10</a:t>
            </a:r>
            <a:endParaRPr lang="en-US" sz="1800" b="0" i="0" dirty="0">
              <a:solidFill>
                <a:srgbClr val="000000"/>
              </a:solidFill>
              <a:effectLst/>
              <a:highlight>
                <a:srgbClr val="FFFFFF"/>
              </a:highlight>
              <a:latin typeface="Aptos" panose="020B0004020202020204" pitchFamily="34" charset="0"/>
            </a:endParaRPr>
          </a:p>
          <a:p>
            <a:pPr algn="l" rtl="0">
              <a:buFont typeface="Arial" panose="020B0604020202020204" pitchFamily="34" charset="0"/>
              <a:buChar char="•"/>
            </a:pPr>
            <a:r>
              <a:rPr lang="en-US" sz="18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ptos" panose="020B0004020202020204" pitchFamily="34" charset="0"/>
              </a:rPr>
              <a:t>5am CSI to have parking lots and drive lanes clear to allow for crane and tractor trailer swing paths.</a:t>
            </a:r>
          </a:p>
          <a:p>
            <a:pPr algn="l" rtl="0">
              <a:buFont typeface="Arial" panose="020B0604020202020204" pitchFamily="34" charset="0"/>
              <a:buChar char="•"/>
            </a:pPr>
            <a:r>
              <a:rPr lang="en-US" sz="18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ptos" panose="020B0004020202020204" pitchFamily="34" charset="0"/>
              </a:rPr>
              <a:t>7am Crane and truck begins setup of 500 Ton crane.</a:t>
            </a: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en-US" sz="18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ptos" panose="020B0004020202020204" pitchFamily="34" charset="0"/>
              </a:rPr>
              <a:t>6pm Complete setup of 500 Ton Crane</a:t>
            </a: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en-US" sz="18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ptos" panose="020B0004020202020204" pitchFamily="34" charset="0"/>
              </a:rPr>
              <a:t>6pm Temp construction fencing to be erected around the crane. </a:t>
            </a:r>
          </a:p>
          <a:p>
            <a:pPr algn="l" rtl="0" fontAlgn="base"/>
            <a:endParaRPr lang="en-US" sz="1800" b="1" i="0" dirty="0">
              <a:solidFill>
                <a:srgbClr val="000000"/>
              </a:solidFill>
              <a:effectLst/>
              <a:highlight>
                <a:srgbClr val="FFFFFF"/>
              </a:highlight>
              <a:latin typeface="Aptos" panose="020B0004020202020204" pitchFamily="34" charset="0"/>
            </a:endParaRPr>
          </a:p>
          <a:p>
            <a:pPr algn="l" rtl="0" fontAlgn="base"/>
            <a:r>
              <a:rPr lang="en-US" sz="1800" b="1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ptos" panose="020B0004020202020204" pitchFamily="34" charset="0"/>
              </a:rPr>
              <a:t>8/11</a:t>
            </a:r>
            <a:endParaRPr lang="en-US" sz="1800" b="0" i="0" dirty="0">
              <a:solidFill>
                <a:srgbClr val="000000"/>
              </a:solidFill>
              <a:effectLst/>
              <a:highlight>
                <a:srgbClr val="FFFFFF"/>
              </a:highlight>
              <a:latin typeface="Aptos" panose="020B0004020202020204" pitchFamily="34" charset="0"/>
            </a:endParaRP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en-US" sz="18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ptos" panose="020B0004020202020204" pitchFamily="34" charset="0"/>
              </a:rPr>
              <a:t>6am Science Center and Music Buildings to be cleared of occupants from 6</a:t>
            </a:r>
            <a:r>
              <a:rPr lang="en-US" sz="1800" b="0" i="0" u="sng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ptos" panose="020B0004020202020204" pitchFamily="34" charset="0"/>
              </a:rPr>
              <a:t>am-11am</a:t>
            </a:r>
            <a:r>
              <a:rPr lang="en-US" sz="18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ptos" panose="020B0004020202020204" pitchFamily="34" charset="0"/>
              </a:rPr>
              <a:t>.</a:t>
            </a:r>
          </a:p>
          <a:p>
            <a:pPr algn="l" rtl="0">
              <a:buFont typeface="Arial" panose="020B0604020202020204" pitchFamily="34" charset="0"/>
              <a:buChar char="•"/>
            </a:pPr>
            <a:r>
              <a:rPr lang="en-US" sz="18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ptos" panose="020B0004020202020204" pitchFamily="34" charset="0"/>
              </a:rPr>
              <a:t>7am New load bank is lifted &amp; installed</a:t>
            </a:r>
          </a:p>
          <a:p>
            <a:pPr algn="l" rtl="0">
              <a:buFont typeface="Arial" panose="020B0604020202020204" pitchFamily="34" charset="0"/>
              <a:buChar char="•"/>
            </a:pPr>
            <a:r>
              <a:rPr lang="en-US" sz="18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ptos" panose="020B0004020202020204" pitchFamily="34" charset="0"/>
              </a:rPr>
              <a:t>11am Re-open buildings to normal business and breakdown of 500 Ton Crane begins. </a:t>
            </a:r>
          </a:p>
          <a:p>
            <a:pPr algn="l" rtl="0" fontAlgn="base"/>
            <a:endParaRPr lang="en-US" sz="1800" b="1" i="0" dirty="0">
              <a:solidFill>
                <a:srgbClr val="000000"/>
              </a:solidFill>
              <a:effectLst/>
              <a:highlight>
                <a:srgbClr val="FFFFFF"/>
              </a:highlight>
              <a:latin typeface="Aptos" panose="020B0004020202020204" pitchFamily="34" charset="0"/>
            </a:endParaRPr>
          </a:p>
          <a:p>
            <a:pPr algn="l" rtl="0" fontAlgn="base"/>
            <a:r>
              <a:rPr lang="en-US" sz="1800" b="1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ptos" panose="020B0004020202020204" pitchFamily="34" charset="0"/>
              </a:rPr>
              <a:t>8/12</a:t>
            </a:r>
            <a:endParaRPr lang="en-US" sz="1800" b="0" i="0" dirty="0">
              <a:solidFill>
                <a:srgbClr val="000000"/>
              </a:solidFill>
              <a:effectLst/>
              <a:highlight>
                <a:srgbClr val="FFFFFF"/>
              </a:highlight>
              <a:latin typeface="Aptos" panose="020B0004020202020204" pitchFamily="34" charset="0"/>
            </a:endParaRP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en-US" sz="18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ptos" panose="020B0004020202020204" pitchFamily="34" charset="0"/>
              </a:rPr>
              <a:t>6am Breakdown of 500 Ton Crane continues.</a:t>
            </a:r>
            <a:endParaRPr lang="en-US" dirty="0">
              <a:solidFill>
                <a:srgbClr val="000000"/>
              </a:solidFill>
              <a:highlight>
                <a:srgbClr val="FFFFFF"/>
              </a:highlight>
              <a:latin typeface="Aptos" panose="020B0004020202020204" pitchFamily="34" charset="0"/>
            </a:endParaRPr>
          </a:p>
          <a:p>
            <a:pPr algn="l" rtl="0"/>
            <a:endParaRPr lang="en-US" sz="1800" b="0" i="0" dirty="0">
              <a:solidFill>
                <a:srgbClr val="000000"/>
              </a:solidFill>
              <a:effectLst/>
              <a:highlight>
                <a:srgbClr val="FFFFFF"/>
              </a:highlight>
              <a:latin typeface="Aptos" panose="020B0004020202020204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611079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0B6017A-2185-84C7-E76E-52A37E5A35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D4C2A942-3E97-53FA-8381-A0C1EDD44E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87ECD2D-6BA7-289E-5CE4-1DBF13AFC772}"/>
              </a:ext>
            </a:extLst>
          </p:cNvPr>
          <p:cNvSpPr txBox="1"/>
          <p:nvPr/>
        </p:nvSpPr>
        <p:spPr>
          <a:xfrm>
            <a:off x="7379208" y="3244334"/>
            <a:ext cx="48127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rgbClr val="C00000"/>
                </a:solidFill>
                <a:effectLst/>
              </a:rPr>
              <a:t>WEBSITE &amp; NOTIFICATIONS REMINDER!</a:t>
            </a:r>
          </a:p>
        </p:txBody>
      </p:sp>
    </p:spTree>
    <p:extLst>
      <p:ext uri="{BB962C8B-B14F-4D97-AF65-F5344CB8AC3E}">
        <p14:creationId xmlns:p14="http://schemas.microsoft.com/office/powerpoint/2010/main" val="399009493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6ACA73C-B03D-110C-018D-2303CA17E9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black and white outline of a chat bubble&#10;&#10;Description automatically generated">
            <a:extLst>
              <a:ext uri="{FF2B5EF4-FFF2-40B4-BE49-F238E27FC236}">
                <a16:creationId xmlns:a16="http://schemas.microsoft.com/office/drawing/2014/main" id="{564EDD53-FACB-36F0-979E-9C15027EAC7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5554" b="21804"/>
          <a:stretch/>
        </p:blipFill>
        <p:spPr>
          <a:xfrm>
            <a:off x="8108389" y="469911"/>
            <a:ext cx="4083611" cy="2190307"/>
          </a:xfrm>
          <a:prstGeom prst="rect">
            <a:avLst/>
          </a:prstGeom>
        </p:spPr>
      </p:pic>
      <p:pic>
        <p:nvPicPr>
          <p:cNvPr id="2" name="Picture 1" descr="A hand pointing at something&#10;&#10;Description automatically generated">
            <a:extLst>
              <a:ext uri="{FF2B5EF4-FFF2-40B4-BE49-F238E27FC236}">
                <a16:creationId xmlns:a16="http://schemas.microsoft.com/office/drawing/2014/main" id="{F63F027B-617B-A166-ED63-F6FA09377A0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9675" t="10464" r="11625" b="21759"/>
          <a:stretch/>
        </p:blipFill>
        <p:spPr>
          <a:xfrm>
            <a:off x="10079044" y="5378008"/>
            <a:ext cx="1546241" cy="1109713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96678C23-AC6E-4148-B99F-46A4F8C38C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7786CDD-C455-13FB-3378-BA0A0A23D18A}"/>
              </a:ext>
            </a:extLst>
          </p:cNvPr>
          <p:cNvSpPr txBox="1"/>
          <p:nvPr/>
        </p:nvSpPr>
        <p:spPr>
          <a:xfrm>
            <a:off x="8751456" y="968648"/>
            <a:ext cx="287382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DON’T FORGET TO CHECK THE WEBSITE FREQUENTLY FOR NOTIFICATIONS!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D57089A-6F88-7704-4032-E3C9EDA1D1C5}"/>
              </a:ext>
            </a:extLst>
          </p:cNvPr>
          <p:cNvSpPr txBox="1"/>
          <p:nvPr/>
        </p:nvSpPr>
        <p:spPr>
          <a:xfrm>
            <a:off x="2112956" y="5824390"/>
            <a:ext cx="7966088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000" dirty="0">
                <a:solidFill>
                  <a:srgbClr val="C00000"/>
                </a:solidFill>
              </a:rPr>
              <a:t>https://projects.iq.harvard.edu/scictr-renovations</a:t>
            </a:r>
          </a:p>
        </p:txBody>
      </p:sp>
      <p:pic>
        <p:nvPicPr>
          <p:cNvPr id="7" name="Picture 6" descr="A hand pointing at something&#10;&#10;Description automatically generated">
            <a:extLst>
              <a:ext uri="{FF2B5EF4-FFF2-40B4-BE49-F238E27FC236}">
                <a16:creationId xmlns:a16="http://schemas.microsoft.com/office/drawing/2014/main" id="{FA9055A2-63A4-2DDE-F8C1-899C9123FB1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9675" t="10464" r="11625" b="21759"/>
          <a:stretch/>
        </p:blipFill>
        <p:spPr>
          <a:xfrm flipH="1">
            <a:off x="566715" y="5360534"/>
            <a:ext cx="1546241" cy="110971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DBD7799-0BE1-6138-512E-16C59AAC3F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10742" y="398905"/>
            <a:ext cx="6475523" cy="4738438"/>
          </a:xfrm>
          <a:prstGeom prst="rect">
            <a:avLst/>
          </a:prstGeom>
          <a:effectLst>
            <a:softEdge rad="63500"/>
          </a:effectLst>
        </p:spPr>
      </p:pic>
    </p:spTree>
    <p:extLst>
      <p:ext uri="{BB962C8B-B14F-4D97-AF65-F5344CB8AC3E}">
        <p14:creationId xmlns:p14="http://schemas.microsoft.com/office/powerpoint/2010/main" val="344030356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355DE77-FE60-CF71-C080-2116E1260620}"/>
              </a:ext>
            </a:extLst>
          </p:cNvPr>
          <p:cNvSpPr txBox="1"/>
          <p:nvPr/>
        </p:nvSpPr>
        <p:spPr>
          <a:xfrm>
            <a:off x="3450771" y="3244334"/>
            <a:ext cx="52904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C00000"/>
                </a:solidFill>
              </a:rPr>
              <a:t>QUESTIONS?</a:t>
            </a:r>
            <a:endParaRPr lang="en-US" dirty="0"/>
          </a:p>
        </p:txBody>
      </p:sp>
      <p:pic>
        <p:nvPicPr>
          <p:cNvPr id="2" name="Picture 1" descr="A hand pointing at something&#10;&#10;Description automatically generated">
            <a:extLst>
              <a:ext uri="{FF2B5EF4-FFF2-40B4-BE49-F238E27FC236}">
                <a16:creationId xmlns:a16="http://schemas.microsoft.com/office/drawing/2014/main" id="{C4A594AD-AC1E-1635-C7FF-D2ED2F32338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675" t="10464" r="11625" b="21759"/>
          <a:stretch/>
        </p:blipFill>
        <p:spPr>
          <a:xfrm>
            <a:off x="10079044" y="5378008"/>
            <a:ext cx="1546241" cy="110971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64A1871-8D43-92AB-AAD6-F483ADBD44CD}"/>
              </a:ext>
            </a:extLst>
          </p:cNvPr>
          <p:cNvSpPr txBox="1"/>
          <p:nvPr/>
        </p:nvSpPr>
        <p:spPr>
          <a:xfrm>
            <a:off x="2112956" y="5546058"/>
            <a:ext cx="7966088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000" dirty="0">
                <a:solidFill>
                  <a:schemeClr val="bg1">
                    <a:lumMod val="50000"/>
                  </a:schemeClr>
                </a:solidFill>
              </a:rPr>
              <a:t>https://projects.iq.harvard.edu/scictr-renovations</a:t>
            </a:r>
          </a:p>
        </p:txBody>
      </p:sp>
      <p:pic>
        <p:nvPicPr>
          <p:cNvPr id="4" name="Picture 3" descr="A hand pointing at something&#10;&#10;Description automatically generated">
            <a:extLst>
              <a:ext uri="{FF2B5EF4-FFF2-40B4-BE49-F238E27FC236}">
                <a16:creationId xmlns:a16="http://schemas.microsoft.com/office/drawing/2014/main" id="{A430CC93-A080-E115-9D39-369890077C7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675" t="10464" r="11625" b="21759"/>
          <a:stretch/>
        </p:blipFill>
        <p:spPr>
          <a:xfrm flipH="1">
            <a:off x="566715" y="5360534"/>
            <a:ext cx="1546241" cy="1109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83446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355DE77-FE60-CF71-C080-2116E1260620}"/>
              </a:ext>
            </a:extLst>
          </p:cNvPr>
          <p:cNvSpPr txBox="1"/>
          <p:nvPr/>
        </p:nvSpPr>
        <p:spPr>
          <a:xfrm>
            <a:off x="3450771" y="3244334"/>
            <a:ext cx="52904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C00000"/>
                </a:solidFill>
              </a:rPr>
              <a:t>THANK YOU!</a:t>
            </a:r>
            <a:endParaRPr lang="en-US" dirty="0"/>
          </a:p>
        </p:txBody>
      </p:sp>
      <p:pic>
        <p:nvPicPr>
          <p:cNvPr id="2" name="Picture 1" descr="A hand pointing at something&#10;&#10;Description automatically generated">
            <a:extLst>
              <a:ext uri="{FF2B5EF4-FFF2-40B4-BE49-F238E27FC236}">
                <a16:creationId xmlns:a16="http://schemas.microsoft.com/office/drawing/2014/main" id="{BFCB9EE8-0E5C-46C0-1744-46462D221A3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675" t="10464" r="11625" b="21759"/>
          <a:stretch/>
        </p:blipFill>
        <p:spPr>
          <a:xfrm>
            <a:off x="10079044" y="5378008"/>
            <a:ext cx="1546241" cy="110971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6F51650-AEAF-C4CA-2AB8-115FDB874A9C}"/>
              </a:ext>
            </a:extLst>
          </p:cNvPr>
          <p:cNvSpPr txBox="1"/>
          <p:nvPr/>
        </p:nvSpPr>
        <p:spPr>
          <a:xfrm>
            <a:off x="2112956" y="5546058"/>
            <a:ext cx="7966088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000" dirty="0">
                <a:solidFill>
                  <a:schemeClr val="bg1">
                    <a:lumMod val="50000"/>
                  </a:schemeClr>
                </a:solidFill>
              </a:rPr>
              <a:t>https://projects.iq.harvard.edu/scictr-renovations</a:t>
            </a:r>
          </a:p>
        </p:txBody>
      </p:sp>
      <p:pic>
        <p:nvPicPr>
          <p:cNvPr id="4" name="Picture 3" descr="A hand pointing at something&#10;&#10;Description automatically generated">
            <a:extLst>
              <a:ext uri="{FF2B5EF4-FFF2-40B4-BE49-F238E27FC236}">
                <a16:creationId xmlns:a16="http://schemas.microsoft.com/office/drawing/2014/main" id="{A3C18B18-D005-993E-7EC5-0CF63FFFE57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675" t="10464" r="11625" b="21759"/>
          <a:stretch/>
        </p:blipFill>
        <p:spPr>
          <a:xfrm flipH="1">
            <a:off x="566715" y="5360534"/>
            <a:ext cx="1546241" cy="1109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37837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TaxKeywordTaxHTField xmlns="cec7a3d2-5991-4ab3-8161-7026166559d5">
      <Terms xmlns="http://schemas.microsoft.com/office/infopath/2007/PartnerControls"/>
    </TaxKeywordTaxHTField>
    <TaxCatchAll xmlns="cec7a3d2-5991-4ab3-8161-7026166559d5" xsi:nil="true"/>
    <_ip_UnifiedCompliancePolicyProperties xmlns="http://schemas.microsoft.com/sharepoint/v3" xsi:nil="true"/>
    <PublishingExpirationDate xmlns="http://schemas.microsoft.com/sharepoint/v3" xsi:nil="true"/>
    <PublishingStartDate xmlns="http://schemas.microsoft.com/sharepoint/v3" xsi:nil="true"/>
    <lcf76f155ced4ddcb4097134ff3c332f xmlns="9558bf3a-c51f-41b6-92c4-b93806c0e0b9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7F30699DA76444E8364450A92F2490D" ma:contentTypeVersion="25" ma:contentTypeDescription="Create a new document." ma:contentTypeScope="" ma:versionID="1369220cff23bd5c9f03923d25d8551e">
  <xsd:schema xmlns:xsd="http://www.w3.org/2001/XMLSchema" xmlns:xs="http://www.w3.org/2001/XMLSchema" xmlns:p="http://schemas.microsoft.com/office/2006/metadata/properties" xmlns:ns1="http://schemas.microsoft.com/sharepoint/v3" xmlns:ns2="cec7a3d2-5991-4ab3-8161-7026166559d5" xmlns:ns3="9558bf3a-c51f-41b6-92c4-b93806c0e0b9" xmlns:ns4="d7367c66-59fb-4050-bb61-8f60c171ca2b" targetNamespace="http://schemas.microsoft.com/office/2006/metadata/properties" ma:root="true" ma:fieldsID="468aa2e513f3da5334568c7dcf181153" ns1:_="" ns2:_="" ns3:_="" ns4:_="">
    <xsd:import namespace="http://schemas.microsoft.com/sharepoint/v3"/>
    <xsd:import namespace="cec7a3d2-5991-4ab3-8161-7026166559d5"/>
    <xsd:import namespace="9558bf3a-c51f-41b6-92c4-b93806c0e0b9"/>
    <xsd:import namespace="d7367c66-59fb-4050-bb61-8f60c171ca2b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  <xsd:element ref="ns2:TaxKeywordTaxHTField" minOccurs="0"/>
                <xsd:element ref="ns2:TaxCatchAll" minOccurs="0"/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DateTaken" minOccurs="0"/>
                <xsd:element ref="ns3:MediaServiceLocation" minOccurs="0"/>
                <xsd:element ref="ns3:MediaServiceOCR" minOccurs="0"/>
                <xsd:element ref="ns4:SharedWithUsers" minOccurs="0"/>
                <xsd:element ref="ns4:SharedWithDetails" minOccurs="0"/>
                <xsd:element ref="ns3:MediaServiceEventHashCode" minOccurs="0"/>
                <xsd:element ref="ns3:MediaServiceGenerationTime" minOccurs="0"/>
                <xsd:element ref="ns3:MediaServiceAutoKeyPoints" minOccurs="0"/>
                <xsd:element ref="ns3:MediaServiceKeyPoints" minOccurs="0"/>
                <xsd:element ref="ns1:_ip_UnifiedCompliancePolicyProperties" minOccurs="0"/>
                <xsd:element ref="ns1:_ip_UnifiedCompliancePolicyUIAction" minOccurs="0"/>
                <xsd:element ref="ns3:MediaLengthInSeconds" minOccurs="0"/>
                <xsd:element ref="ns3:lcf76f155ced4ddcb4097134ff3c332f" minOccurs="0"/>
                <xsd:element ref="ns3:MediaServiceSearchProperties" minOccurs="0"/>
                <xsd:element ref="ns3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Scheduling Start Date" ma:description="Scheduling Start Date is a site column created by the Publishing feature. It is used to specify the date and time on which this page will first appear to site visitors." ma:internalName="PublishingStartDate">
      <xsd:simpleType>
        <xsd:restriction base="dms:Unknown"/>
      </xsd:simpleType>
    </xsd:element>
    <xsd:element name="PublishingExpirationDate" ma:index="9" nillable="true" ma:displayName="Scheduling End Date" ma:description="Scheduling End Date is a site column created by the Publishing feature. It is used to specify the date and time on which this page will no longer appear to site visitors." ma:internalName="PublishingExpirationDate">
      <xsd:simpleType>
        <xsd:restriction base="dms:Unknown"/>
      </xsd:simpleType>
    </xsd:element>
    <xsd:element name="_ip_UnifiedCompliancePolicyProperties" ma:index="25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6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ec7a3d2-5991-4ab3-8161-7026166559d5" elementFormDefault="qualified">
    <xsd:import namespace="http://schemas.microsoft.com/office/2006/documentManagement/types"/>
    <xsd:import namespace="http://schemas.microsoft.com/office/infopath/2007/PartnerControls"/>
    <xsd:element name="TaxKeywordTaxHTField" ma:index="11" nillable="true" ma:taxonomy="true" ma:internalName="TaxKeywordTaxHTField" ma:taxonomyFieldName="TaxKeyword" ma:displayName="Enterprise Keywords" ma:fieldId="{23f27201-bee3-471e-b2e7-b64fd8b7ca38}" ma:taxonomyMulti="true" ma:sspId="ede21b5b-937c-4c50-b492-83ea4c57a783" ma:termSetId="00000000-0000-0000-0000-000000000000" ma:anchorId="00000000-0000-0000-0000-000000000000" ma:open="true" ma:isKeyword="true">
      <xsd:complexType>
        <xsd:sequence>
          <xsd:element ref="pc:Terms" minOccurs="0" maxOccurs="1"/>
        </xsd:sequence>
      </xsd:complexType>
    </xsd:element>
    <xsd:element name="TaxCatchAll" ma:index="12" nillable="true" ma:displayName="Taxonomy Catch All Column" ma:description="" ma:hidden="true" ma:list="{2da91d1f-47c0-4a82-bffb-e959d0b4d2ba}" ma:internalName="TaxCatchAll" ma:showField="CatchAllData" ma:web="cec7a3d2-5991-4ab3-8161-7026166559d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558bf3a-c51f-41b6-92c4-b93806c0e0b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3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4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5" nillable="true" ma:displayName="MediaServiceAutoTags" ma:description="" ma:internalName="MediaServiceAutoTags" ma:readOnly="true">
      <xsd:simpleType>
        <xsd:restriction base="dms:Text"/>
      </xsd:simpleType>
    </xsd:element>
    <xsd:element name="MediaServiceDateTaken" ma:index="16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Location" ma:index="17" nillable="true" ma:displayName="MediaServiceLocation" ma:description="" ma:internalName="MediaServiceLocation" ma:readOnly="true">
      <xsd:simpleType>
        <xsd:restriction base="dms:Text"/>
      </xsd:simpleType>
    </xsd:element>
    <xsd:element name="MediaServiceOCR" ma:index="18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EventHashCode" ma:index="2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2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2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7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9" nillable="true" ma:taxonomy="true" ma:internalName="lcf76f155ced4ddcb4097134ff3c332f" ma:taxonomyFieldName="MediaServiceImageTags" ma:displayName="Image Tags" ma:readOnly="false" ma:fieldId="{5cf76f15-5ced-4ddc-b409-7134ff3c332f}" ma:taxonomyMulti="true" ma:sspId="ede21b5b-937c-4c50-b492-83ea4c57a78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SearchProperties" ma:index="3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7367c66-59fb-4050-bb61-8f60c171ca2b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D0891F0-C5F6-41B9-A1BE-69DA4A6F2630}">
  <ds:schemaRefs>
    <ds:schemaRef ds:uri="cec7a3d2-5991-4ab3-8161-7026166559d5"/>
    <ds:schemaRef ds:uri="http://schemas.microsoft.com/office/2006/documentManagement/types"/>
    <ds:schemaRef ds:uri="http://purl.org/dc/elements/1.1/"/>
    <ds:schemaRef ds:uri="http://purl.org/dc/terms/"/>
    <ds:schemaRef ds:uri="http://schemas.microsoft.com/sharepoint/v3"/>
    <ds:schemaRef ds:uri="9558bf3a-c51f-41b6-92c4-b93806c0e0b9"/>
    <ds:schemaRef ds:uri="http://purl.org/dc/dcmitype/"/>
    <ds:schemaRef ds:uri="http://schemas.microsoft.com/office/2006/metadata/properties"/>
    <ds:schemaRef ds:uri="http://www.w3.org/XML/1998/namespace"/>
    <ds:schemaRef ds:uri="http://schemas.microsoft.com/office/infopath/2007/PartnerControls"/>
    <ds:schemaRef ds:uri="http://schemas.openxmlformats.org/package/2006/metadata/core-properties"/>
    <ds:schemaRef ds:uri="d7367c66-59fb-4050-bb61-8f60c171ca2b"/>
  </ds:schemaRefs>
</ds:datastoreItem>
</file>

<file path=customXml/itemProps2.xml><?xml version="1.0" encoding="utf-8"?>
<ds:datastoreItem xmlns:ds="http://schemas.openxmlformats.org/officeDocument/2006/customXml" ds:itemID="{7DE2697B-CA54-4F31-A490-7BD712E9ECC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7148A14-F907-45EE-9646-A50F0CE4FED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cec7a3d2-5991-4ab3-8161-7026166559d5"/>
    <ds:schemaRef ds:uri="9558bf3a-c51f-41b6-92c4-b93806c0e0b9"/>
    <ds:schemaRef ds:uri="d7367c66-59fb-4050-bb61-8f60c171ca2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20513</TotalTime>
  <Words>601</Words>
  <Application>Microsoft Office PowerPoint</Application>
  <PresentationFormat>Widescreen</PresentationFormat>
  <Paragraphs>207</Paragraphs>
  <Slides>29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5" baseType="lpstr">
      <vt:lpstr>Aptos</vt:lpstr>
      <vt:lpstr>Arial</vt:lpstr>
      <vt:lpstr>Calibri</vt:lpstr>
      <vt:lpstr>Calibri Light</vt:lpstr>
      <vt:lpstr>Helvetica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maria mkbstudio.com</dc:creator>
  <cp:lastModifiedBy>Alexandra Mackey</cp:lastModifiedBy>
  <cp:revision>100</cp:revision>
  <cp:lastPrinted>2024-06-10T16:14:04Z</cp:lastPrinted>
  <dcterms:created xsi:type="dcterms:W3CDTF">2024-01-05T17:20:13Z</dcterms:created>
  <dcterms:modified xsi:type="dcterms:W3CDTF">2024-07-16T12:54:28Z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axKeyword">
    <vt:lpwstr/>
  </property>
  <property fmtid="{D5CDD505-2E9C-101B-9397-08002B2CF9AE}" pid="3" name="MediaServiceImageTags">
    <vt:lpwstr/>
  </property>
  <property fmtid="{D5CDD505-2E9C-101B-9397-08002B2CF9AE}" pid="4" name="ContentTypeId">
    <vt:lpwstr>0x01010097F30699DA76444E8364450A92F2490D</vt:lpwstr>
  </property>
</Properties>
</file>